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10287000" cx="18288000"/>
  <p:notesSz cx="6858000" cy="9144000"/>
  <p:embeddedFontLst>
    <p:embeddedFont>
      <p:font typeface="Yeseva One"/>
      <p:regular r:id="rId31"/>
    </p:embeddedFont>
    <p:embeddedFont>
      <p:font typeface="Average"/>
      <p:regular r:id="rId32"/>
    </p:embeddedFont>
    <p:embeddedFont>
      <p:font typeface="Mukta Mahee SemiBold"/>
      <p:regular r:id="rId33"/>
      <p:bold r:id="rId34"/>
    </p:embeddedFont>
    <p:embeddedFont>
      <p:font typeface="Mukta Mahee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7" roundtripDataSignature="AMtx7mjXvLW3I64kOaP+uXdmBAofM7c2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C6E033-B288-4372-8815-131F196BBC33}">
  <a:tblStyle styleId="{D0C6E033-B288-4372-8815-131F196BBC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YesevaOn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uktaMahee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Average-regular.fntdata"/><Relationship Id="rId13" Type="http://schemas.openxmlformats.org/officeDocument/2006/relationships/slide" Target="slides/slide7.xml"/><Relationship Id="rId35" Type="http://schemas.openxmlformats.org/officeDocument/2006/relationships/font" Target="fonts/MuktaMahee-regular.fntdata"/><Relationship Id="rId12" Type="http://schemas.openxmlformats.org/officeDocument/2006/relationships/slide" Target="slides/slide6.xml"/><Relationship Id="rId34" Type="http://schemas.openxmlformats.org/officeDocument/2006/relationships/font" Target="fonts/MuktaMaheeSemiBold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MuktaMahe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f3cedc18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26f3cedc182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f3cedc18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26f3cedc182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0c27782e8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2d0c27782e8_5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f3cedc18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26f3cedc182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f3cedc18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26f3cedc182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f3cedc18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Holden + blake</a:t>
            </a:r>
            <a:br>
              <a:rPr lang="en-US"/>
            </a:br>
            <a:r>
              <a:rPr lang="en-US"/>
              <a:t>MicroPython is used to control the Pi Pico because of its many libraries and ease of use.</a:t>
            </a:r>
            <a:br>
              <a:rPr lang="en-US"/>
            </a:br>
            <a:r>
              <a:rPr lang="en-US"/>
              <a:t>Our mobile app stack is MongoDB for storing data Node for front and backend communication and React native for the frontend.</a:t>
            </a:r>
            <a:br>
              <a:rPr lang="en-US"/>
            </a:br>
            <a:r>
              <a:rPr lang="en-US"/>
              <a:t>This stack was </a:t>
            </a:r>
            <a:r>
              <a:rPr lang="en-US"/>
              <a:t>chosen</a:t>
            </a:r>
            <a:r>
              <a:rPr lang="en-US"/>
              <a:t> because they all use JavaScript making database interaction easy with </a:t>
            </a:r>
            <a:r>
              <a:rPr lang="en-US"/>
              <a:t>JavaScript</a:t>
            </a:r>
            <a:r>
              <a:rPr lang="en-US"/>
              <a:t> Object Notation.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MongoDB highly </a:t>
            </a:r>
            <a:r>
              <a:rPr lang="en-US"/>
              <a:t>flexible</a:t>
            </a:r>
            <a:r>
              <a:rPr lang="en-US"/>
              <a:t> making it easy to change our data format and it offers a free server with good performance for testing.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React Native speeds up development through hot reloads meanin</a:t>
            </a:r>
            <a:r>
              <a:rPr lang="en-US"/>
              <a:t>g when the code is saved changes instantly load on the emulator.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 addition react native makes it easy to create an Android and IOS apps.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endParaRPr/>
          </a:p>
        </p:txBody>
      </p:sp>
      <p:sp>
        <p:nvSpPr>
          <p:cNvPr id="274" name="Google Shape;274;g26f3cedc182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f3cedc18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Holden</a:t>
            </a:r>
            <a:endParaRPr/>
          </a:p>
        </p:txBody>
      </p:sp>
      <p:sp>
        <p:nvSpPr>
          <p:cNvPr id="287" name="Google Shape;287;g26f3cedc182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f3cedc18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Holden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Nested schema for easy user management.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User stores a list of plants and each plant has a list of sensor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After login the user is stored locally and the database is only updated when the user object changes.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user management stops excessive interaction between the database and app.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Our backend is </a:t>
            </a:r>
            <a:r>
              <a:rPr lang="en-US"/>
              <a:t>asynchronous</a:t>
            </a:r>
            <a:r>
              <a:rPr lang="en-US"/>
              <a:t> meaning that if </a:t>
            </a:r>
            <a:r>
              <a:rPr lang="en-US"/>
              <a:t>receiving</a:t>
            </a:r>
            <a:r>
              <a:rPr lang="en-US"/>
              <a:t> the user is taking a long time it doesnt stop other parts of the app from loading.</a:t>
            </a:r>
            <a:endParaRPr/>
          </a:p>
        </p:txBody>
      </p:sp>
      <p:sp>
        <p:nvSpPr>
          <p:cNvPr id="296" name="Google Shape;296;g26f3cedc182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f3cedc18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Holden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Node </a:t>
            </a:r>
            <a:r>
              <a:rPr lang="en-US"/>
              <a:t>facilitates</a:t>
            </a:r>
            <a:r>
              <a:rPr lang="en-US"/>
              <a:t> the communication between the app and MongoDB by </a:t>
            </a:r>
            <a:r>
              <a:rPr lang="en-US"/>
              <a:t>interpreting</a:t>
            </a:r>
            <a:r>
              <a:rPr lang="en-US"/>
              <a:t> user requests, </a:t>
            </a:r>
            <a:r>
              <a:rPr lang="en-US"/>
              <a:t>receiving MongoDB data and forwarding that to the user.</a:t>
            </a:r>
            <a:endParaRPr/>
          </a:p>
        </p:txBody>
      </p:sp>
      <p:sp>
        <p:nvSpPr>
          <p:cNvPr id="307" name="Google Shape;307;g26f3cedc182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f3cedc18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26f3cedc182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0c27782e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2d0c27782e8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0c27782e8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midline? middle end makes no sense</a:t>
            </a:r>
            <a:endParaRPr/>
          </a:p>
        </p:txBody>
      </p:sp>
      <p:sp>
        <p:nvSpPr>
          <p:cNvPr id="335" name="Google Shape;335;g2d0c27782e8_5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f3cedc18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26f3cedc182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f3cedc18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26f3cedc182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f3cedc18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g26f3cedc182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0c27782e8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2d0c27782e8_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0c27782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d0c27782e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0c27782e8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2d0c27782e8_5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f3cedc18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26f3cedc182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f3cedc18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26f3cedc182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f3cedc18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blake</a:t>
            </a:r>
            <a:endParaRPr/>
          </a:p>
        </p:txBody>
      </p:sp>
      <p:sp>
        <p:nvSpPr>
          <p:cNvPr id="168" name="Google Shape;168;g26f3cedc182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f3cedc18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blake</a:t>
            </a:r>
            <a:endParaRPr/>
          </a:p>
        </p:txBody>
      </p:sp>
      <p:sp>
        <p:nvSpPr>
          <p:cNvPr id="179" name="Google Shape;179;g26f3cedc182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11" Type="http://schemas.openxmlformats.org/officeDocument/2006/relationships/image" Target="../media/image7.png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68.jpg"/><Relationship Id="rId8" Type="http://schemas.openxmlformats.org/officeDocument/2006/relationships/image" Target="../media/image6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hyperlink" Target="http://drive.google.com/file/d/17t7r40JKNub9W1dhThUeWkhwuhT--oYz/view" TargetMode="External"/><Relationship Id="rId7" Type="http://schemas.openxmlformats.org/officeDocument/2006/relationships/image" Target="../media/image6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11" Type="http://schemas.openxmlformats.org/officeDocument/2006/relationships/image" Target="../media/image51.png"/><Relationship Id="rId10" Type="http://schemas.openxmlformats.org/officeDocument/2006/relationships/image" Target="../media/image53.png"/><Relationship Id="rId9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20.png"/><Relationship Id="rId7" Type="http://schemas.openxmlformats.org/officeDocument/2006/relationships/image" Target="../media/image52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56.png"/><Relationship Id="rId6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62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image" Target="../media/image65.png"/><Relationship Id="rId5" Type="http://schemas.openxmlformats.org/officeDocument/2006/relationships/image" Target="../media/image57.png"/><Relationship Id="rId6" Type="http://schemas.openxmlformats.org/officeDocument/2006/relationships/image" Target="../media/image63.png"/><Relationship Id="rId7" Type="http://schemas.openxmlformats.org/officeDocument/2006/relationships/image" Target="../media/image45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32.jpg"/><Relationship Id="rId6" Type="http://schemas.openxmlformats.org/officeDocument/2006/relationships/image" Target="../media/image38.jp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flipH="1">
            <a:off x="14106713" y="308511"/>
            <a:ext cx="3895537" cy="3885799"/>
          </a:xfrm>
          <a:custGeom>
            <a:rect b="b" l="l" r="r" t="t"/>
            <a:pathLst>
              <a:path extrusionOk="0" h="3885799" w="3895537">
                <a:moveTo>
                  <a:pt x="3895537" y="0"/>
                </a:moveTo>
                <a:lnTo>
                  <a:pt x="0" y="0"/>
                </a:lnTo>
                <a:lnTo>
                  <a:pt x="0" y="3885798"/>
                </a:lnTo>
                <a:lnTo>
                  <a:pt x="3895537" y="3885798"/>
                </a:lnTo>
                <a:lnTo>
                  <a:pt x="389553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285750" y="308511"/>
            <a:ext cx="3895537" cy="3885799"/>
          </a:xfrm>
          <a:custGeom>
            <a:rect b="b" l="l" r="r" t="t"/>
            <a:pathLst>
              <a:path extrusionOk="0" h="3885799" w="3895537">
                <a:moveTo>
                  <a:pt x="0" y="0"/>
                </a:moveTo>
                <a:lnTo>
                  <a:pt x="3895537" y="0"/>
                </a:lnTo>
                <a:lnTo>
                  <a:pt x="3895537" y="3885798"/>
                </a:lnTo>
                <a:lnTo>
                  <a:pt x="0" y="3885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5632444">
            <a:off x="5240067" y="-2054241"/>
            <a:ext cx="4389503" cy="4995167"/>
          </a:xfrm>
          <a:custGeom>
            <a:rect b="b" l="l" r="r" t="t"/>
            <a:pathLst>
              <a:path extrusionOk="0" h="4995167" w="4389503">
                <a:moveTo>
                  <a:pt x="0" y="0"/>
                </a:moveTo>
                <a:lnTo>
                  <a:pt x="4389503" y="0"/>
                </a:lnTo>
                <a:lnTo>
                  <a:pt x="4389503" y="4995166"/>
                </a:lnTo>
                <a:lnTo>
                  <a:pt x="0" y="4995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10529008">
            <a:off x="10514280" y="-710226"/>
            <a:ext cx="2343203" cy="3477852"/>
          </a:xfrm>
          <a:custGeom>
            <a:rect b="b" l="l" r="r" t="t"/>
            <a:pathLst>
              <a:path extrusionOk="0" h="3477852" w="2343203">
                <a:moveTo>
                  <a:pt x="0" y="0"/>
                </a:moveTo>
                <a:lnTo>
                  <a:pt x="2343203" y="0"/>
                </a:lnTo>
                <a:lnTo>
                  <a:pt x="2343203" y="3477852"/>
                </a:lnTo>
                <a:lnTo>
                  <a:pt x="0" y="3477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flipH="1" rot="10800000">
            <a:off x="285750" y="6092691"/>
            <a:ext cx="3895537" cy="3885799"/>
          </a:xfrm>
          <a:custGeom>
            <a:rect b="b" l="l" r="r" t="t"/>
            <a:pathLst>
              <a:path extrusionOk="0" h="3885799" w="3895537">
                <a:moveTo>
                  <a:pt x="3895537" y="0"/>
                </a:moveTo>
                <a:lnTo>
                  <a:pt x="0" y="0"/>
                </a:lnTo>
                <a:lnTo>
                  <a:pt x="0" y="3885798"/>
                </a:lnTo>
                <a:lnTo>
                  <a:pt x="3895537" y="3885798"/>
                </a:lnTo>
                <a:lnTo>
                  <a:pt x="389553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 rot="10800000">
            <a:off x="14106713" y="6092691"/>
            <a:ext cx="3895537" cy="3885799"/>
          </a:xfrm>
          <a:custGeom>
            <a:rect b="b" l="l" r="r" t="t"/>
            <a:pathLst>
              <a:path extrusionOk="0" h="3885799" w="3895537">
                <a:moveTo>
                  <a:pt x="0" y="0"/>
                </a:moveTo>
                <a:lnTo>
                  <a:pt x="3895537" y="0"/>
                </a:lnTo>
                <a:lnTo>
                  <a:pt x="3895537" y="3885798"/>
                </a:lnTo>
                <a:lnTo>
                  <a:pt x="0" y="3885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527693" y="4324680"/>
            <a:ext cx="1723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39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Autonomous Plant Care System</a:t>
            </a:r>
            <a:endParaRPr b="0" i="0" sz="7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454942" y="5609450"/>
            <a:ext cx="11378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4"/>
              <a:buFont typeface="Arial"/>
              <a:buNone/>
            </a:pPr>
            <a:r>
              <a:rPr b="1" lang="en-US" sz="3500">
                <a:solidFill>
                  <a:srgbClr val="D75A92"/>
                </a:solidFill>
                <a:latin typeface="Mukta Mahee"/>
                <a:ea typeface="Mukta Mahee"/>
                <a:cs typeface="Mukta Mahee"/>
                <a:sym typeface="Mukta Mahee"/>
              </a:rPr>
              <a:t>Sddec24-16</a:t>
            </a:r>
            <a:endParaRPr b="1" sz="3500">
              <a:solidFill>
                <a:srgbClr val="D75A92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4"/>
              <a:buFont typeface="Arial"/>
              <a:buNone/>
            </a:pPr>
            <a:r>
              <a:rPr b="1" lang="en-US" sz="3500">
                <a:solidFill>
                  <a:srgbClr val="D75A92"/>
                </a:solidFill>
                <a:latin typeface="Mukta Mahee"/>
                <a:ea typeface="Mukta Mahee"/>
                <a:cs typeface="Mukta Mahee"/>
                <a:sym typeface="Mukta Mahee"/>
              </a:rPr>
              <a:t>Cameron Jones, Chase O’Connell, Cayden Kelley,</a:t>
            </a:r>
            <a:endParaRPr b="1" sz="3500">
              <a:solidFill>
                <a:srgbClr val="D75A92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4"/>
              <a:buFont typeface="Arial"/>
              <a:buNone/>
            </a:pPr>
            <a:r>
              <a:rPr b="1" lang="en-US" sz="3500">
                <a:solidFill>
                  <a:srgbClr val="D75A92"/>
                </a:solidFill>
                <a:latin typeface="Mukta Mahee"/>
                <a:ea typeface="Mukta Mahee"/>
                <a:cs typeface="Mukta Mahee"/>
                <a:sym typeface="Mukta Mahee"/>
              </a:rPr>
              <a:t> Blake Hardy, Tejal Devshetwar, Holden Brown</a:t>
            </a:r>
            <a:endParaRPr b="1" sz="3500">
              <a:solidFill>
                <a:srgbClr val="D75A92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4"/>
              <a:buFont typeface="Arial"/>
              <a:buNone/>
            </a:pPr>
            <a:r>
              <a:rPr b="1" lang="en-US" sz="3500">
                <a:solidFill>
                  <a:srgbClr val="D75A92"/>
                </a:solidFill>
                <a:latin typeface="Mukta Mahee"/>
                <a:ea typeface="Mukta Mahee"/>
                <a:cs typeface="Mukta Mahee"/>
                <a:sym typeface="Mukta Mahee"/>
              </a:rPr>
              <a:t>Advisor: Md Maruf Ahamed</a:t>
            </a:r>
            <a:endParaRPr b="1" sz="3500">
              <a:solidFill>
                <a:srgbClr val="D75A9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92" name="Google Shape;92;p1"/>
          <p:cNvSpPr/>
          <p:nvPr/>
        </p:nvSpPr>
        <p:spPr>
          <a:xfrm rot="-1185018">
            <a:off x="12504859" y="9166031"/>
            <a:ext cx="1726800" cy="3837332"/>
          </a:xfrm>
          <a:custGeom>
            <a:rect b="b" l="l" r="r" t="t"/>
            <a:pathLst>
              <a:path extrusionOk="0" h="3842126" w="1728957">
                <a:moveTo>
                  <a:pt x="0" y="0"/>
                </a:moveTo>
                <a:lnTo>
                  <a:pt x="1728957" y="0"/>
                </a:lnTo>
                <a:lnTo>
                  <a:pt x="1728957" y="3842126"/>
                </a:lnTo>
                <a:lnTo>
                  <a:pt x="0" y="3842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flipH="1" rot="-335793">
            <a:off x="2049976" y="1922642"/>
            <a:ext cx="955535" cy="1322540"/>
          </a:xfrm>
          <a:custGeom>
            <a:rect b="b" l="l" r="r" t="t"/>
            <a:pathLst>
              <a:path extrusionOk="0" h="1322850" w="955759">
                <a:moveTo>
                  <a:pt x="955759" y="0"/>
                </a:moveTo>
                <a:lnTo>
                  <a:pt x="0" y="0"/>
                </a:lnTo>
                <a:lnTo>
                  <a:pt x="0" y="1322850"/>
                </a:lnTo>
                <a:lnTo>
                  <a:pt x="955759" y="1322850"/>
                </a:lnTo>
                <a:lnTo>
                  <a:pt x="955759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4591694">
            <a:off x="-967754" y="3731876"/>
            <a:ext cx="1338569" cy="3050869"/>
          </a:xfrm>
          <a:custGeom>
            <a:rect b="b" l="l" r="r" t="t"/>
            <a:pathLst>
              <a:path extrusionOk="0" h="3050869" w="1338569">
                <a:moveTo>
                  <a:pt x="0" y="0"/>
                </a:moveTo>
                <a:lnTo>
                  <a:pt x="1338569" y="0"/>
                </a:lnTo>
                <a:lnTo>
                  <a:pt x="1338569" y="3050870"/>
                </a:lnTo>
                <a:lnTo>
                  <a:pt x="0" y="3050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-7954317">
            <a:off x="14814090" y="2118694"/>
            <a:ext cx="1181175" cy="1208363"/>
          </a:xfrm>
          <a:custGeom>
            <a:rect b="b" l="l" r="r" t="t"/>
            <a:pathLst>
              <a:path extrusionOk="0" h="1206607" w="1179459">
                <a:moveTo>
                  <a:pt x="0" y="0"/>
                </a:moveTo>
                <a:lnTo>
                  <a:pt x="1179458" y="0"/>
                </a:lnTo>
                <a:lnTo>
                  <a:pt x="1179458" y="1206608"/>
                </a:lnTo>
                <a:lnTo>
                  <a:pt x="0" y="1206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 flipH="1" rot="-1332046">
            <a:off x="5635556" y="8802102"/>
            <a:ext cx="2672120" cy="8221907"/>
          </a:xfrm>
          <a:custGeom>
            <a:rect b="b" l="l" r="r" t="t"/>
            <a:pathLst>
              <a:path extrusionOk="0" h="8229600" w="2674620">
                <a:moveTo>
                  <a:pt x="2674620" y="0"/>
                </a:moveTo>
                <a:lnTo>
                  <a:pt x="0" y="0"/>
                </a:lnTo>
                <a:lnTo>
                  <a:pt x="0" y="8229600"/>
                </a:lnTo>
                <a:lnTo>
                  <a:pt x="2674620" y="8229600"/>
                </a:lnTo>
                <a:lnTo>
                  <a:pt x="267462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1605439">
            <a:off x="7210429" y="8510419"/>
            <a:ext cx="3351979" cy="8225716"/>
          </a:xfrm>
          <a:custGeom>
            <a:rect b="b" l="l" r="r" t="t"/>
            <a:pathLst>
              <a:path extrusionOk="0" h="8229600" w="3353562">
                <a:moveTo>
                  <a:pt x="0" y="0"/>
                </a:moveTo>
                <a:lnTo>
                  <a:pt x="3353562" y="0"/>
                </a:lnTo>
                <a:lnTo>
                  <a:pt x="33535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 txBox="1"/>
          <p:nvPr/>
        </p:nvSpPr>
        <p:spPr>
          <a:xfrm>
            <a:off x="4129200" y="2884875"/>
            <a:ext cx="100296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Nurture:</a:t>
            </a:r>
            <a:endParaRPr sz="75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f3cedc182_0_233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6f3cedc182_0_233"/>
          <p:cNvSpPr/>
          <p:nvPr/>
        </p:nvSpPr>
        <p:spPr>
          <a:xfrm>
            <a:off x="340249" y="230075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g26f3cedc182_0_233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6" name="Google Shape;196;g26f3cedc182_0_233"/>
          <p:cNvPicPr preferRelativeResize="0"/>
          <p:nvPr/>
        </p:nvPicPr>
        <p:blipFill rotWithShape="1">
          <a:blip r:embed="rId4">
            <a:alphaModFix/>
          </a:blip>
          <a:srcRect b="2685" l="0" r="0" t="0"/>
          <a:stretch/>
        </p:blipFill>
        <p:spPr>
          <a:xfrm>
            <a:off x="2612275" y="2157554"/>
            <a:ext cx="14054748" cy="79176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6f3cedc182_0_233"/>
          <p:cNvSpPr txBox="1"/>
          <p:nvPr/>
        </p:nvSpPr>
        <p:spPr>
          <a:xfrm>
            <a:off x="11459308" y="3749238"/>
            <a:ext cx="5089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Nitrogen, Phosphorus, and Potassium Sensor</a:t>
            </a:r>
            <a:endParaRPr b="1" sz="16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8" name="Google Shape;198;g26f3cedc182_0_233"/>
          <p:cNvSpPr/>
          <p:nvPr/>
        </p:nvSpPr>
        <p:spPr>
          <a:xfrm>
            <a:off x="5761325" y="4517348"/>
            <a:ext cx="2448000" cy="162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9" name="Google Shape;199;g26f3cedc182_0_233"/>
          <p:cNvSpPr/>
          <p:nvPr/>
        </p:nvSpPr>
        <p:spPr>
          <a:xfrm>
            <a:off x="10221800" y="1832450"/>
            <a:ext cx="6665400" cy="2490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g26f3cedc182_0_233"/>
          <p:cNvSpPr txBox="1"/>
          <p:nvPr/>
        </p:nvSpPr>
        <p:spPr>
          <a:xfrm>
            <a:off x="5696466" y="5310064"/>
            <a:ext cx="22647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RS485 to UART converter</a:t>
            </a:r>
            <a:endParaRPr b="1" sz="16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1" name="Google Shape;201;g26f3cedc182_0_233"/>
          <p:cNvSpPr/>
          <p:nvPr/>
        </p:nvSpPr>
        <p:spPr>
          <a:xfrm>
            <a:off x="10703907" y="6842154"/>
            <a:ext cx="2714100" cy="1261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2" name="Google Shape;202;g26f3cedc182_0_233"/>
          <p:cNvSpPr txBox="1"/>
          <p:nvPr/>
        </p:nvSpPr>
        <p:spPr>
          <a:xfrm>
            <a:off x="13582875" y="5140907"/>
            <a:ext cx="2178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Soil Moisture &amp; Temp. Sensor</a:t>
            </a:r>
            <a:endParaRPr b="1" sz="16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g26f3cedc182_0_233"/>
          <p:cNvSpPr/>
          <p:nvPr/>
        </p:nvSpPr>
        <p:spPr>
          <a:xfrm>
            <a:off x="12272812" y="7923377"/>
            <a:ext cx="2714100" cy="162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Google Shape;204;g26f3cedc182_0_233"/>
          <p:cNvSpPr/>
          <p:nvPr/>
        </p:nvSpPr>
        <p:spPr>
          <a:xfrm>
            <a:off x="4093135" y="8341093"/>
            <a:ext cx="2714100" cy="162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g26f3cedc182_0_233"/>
          <p:cNvSpPr txBox="1"/>
          <p:nvPr/>
        </p:nvSpPr>
        <p:spPr>
          <a:xfrm>
            <a:off x="14599413" y="7820677"/>
            <a:ext cx="2067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Water Pumps</a:t>
            </a:r>
            <a:endParaRPr b="1" sz="16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g26f3cedc182_0_233"/>
          <p:cNvSpPr/>
          <p:nvPr/>
        </p:nvSpPr>
        <p:spPr>
          <a:xfrm>
            <a:off x="10665151" y="4923290"/>
            <a:ext cx="2714100" cy="162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7" name="Google Shape;207;g26f3cedc182_0_233"/>
          <p:cNvSpPr/>
          <p:nvPr/>
        </p:nvSpPr>
        <p:spPr>
          <a:xfrm>
            <a:off x="4093137" y="6893772"/>
            <a:ext cx="2714100" cy="1261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8" name="Google Shape;208;g26f3cedc182_0_233"/>
          <p:cNvSpPr txBox="1"/>
          <p:nvPr/>
        </p:nvSpPr>
        <p:spPr>
          <a:xfrm>
            <a:off x="3065909" y="6309213"/>
            <a:ext cx="2067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Relays</a:t>
            </a:r>
            <a:endParaRPr b="1" sz="16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9" name="Google Shape;209;g26f3cedc182_0_233"/>
          <p:cNvCxnSpPr/>
          <p:nvPr/>
        </p:nvCxnSpPr>
        <p:spPr>
          <a:xfrm>
            <a:off x="2858952" y="3527253"/>
            <a:ext cx="446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g26f3cedc182_0_233"/>
          <p:cNvSpPr txBox="1"/>
          <p:nvPr/>
        </p:nvSpPr>
        <p:spPr>
          <a:xfrm>
            <a:off x="3305646" y="3338674"/>
            <a:ext cx="1732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rage"/>
                <a:ea typeface="Average"/>
                <a:cs typeface="Average"/>
                <a:sym typeface="Average"/>
              </a:rPr>
              <a:t>Ground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1" name="Google Shape;211;g26f3cedc182_0_233"/>
          <p:cNvCxnSpPr/>
          <p:nvPr/>
        </p:nvCxnSpPr>
        <p:spPr>
          <a:xfrm>
            <a:off x="2858952" y="3797640"/>
            <a:ext cx="446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g26f3cedc182_0_233"/>
          <p:cNvSpPr txBox="1"/>
          <p:nvPr/>
        </p:nvSpPr>
        <p:spPr>
          <a:xfrm>
            <a:off x="3305646" y="3611309"/>
            <a:ext cx="1732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rage"/>
                <a:ea typeface="Average"/>
                <a:cs typeface="Average"/>
                <a:sym typeface="Average"/>
              </a:rPr>
              <a:t>12 V Power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3" name="Google Shape;213;g26f3cedc182_0_233"/>
          <p:cNvCxnSpPr/>
          <p:nvPr/>
        </p:nvCxnSpPr>
        <p:spPr>
          <a:xfrm>
            <a:off x="2858952" y="4085080"/>
            <a:ext cx="4467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g26f3cedc182_0_233"/>
          <p:cNvSpPr txBox="1"/>
          <p:nvPr/>
        </p:nvSpPr>
        <p:spPr>
          <a:xfrm>
            <a:off x="3305660" y="3901737"/>
            <a:ext cx="1732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rage"/>
                <a:ea typeface="Average"/>
                <a:cs typeface="Average"/>
                <a:sym typeface="Average"/>
              </a:rPr>
              <a:t>3.3 V Power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5" name="Google Shape;215;g26f3cedc182_0_233"/>
          <p:cNvCxnSpPr/>
          <p:nvPr/>
        </p:nvCxnSpPr>
        <p:spPr>
          <a:xfrm>
            <a:off x="2858952" y="4349962"/>
            <a:ext cx="4467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g26f3cedc182_0_233"/>
          <p:cNvSpPr txBox="1"/>
          <p:nvPr/>
        </p:nvSpPr>
        <p:spPr>
          <a:xfrm>
            <a:off x="3305663" y="4184935"/>
            <a:ext cx="2178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rage"/>
                <a:ea typeface="Average"/>
                <a:cs typeface="Average"/>
                <a:sym typeface="Average"/>
              </a:rPr>
              <a:t>Pico Power Out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7" name="Google Shape;217;g26f3cedc182_0_233"/>
          <p:cNvCxnSpPr/>
          <p:nvPr/>
        </p:nvCxnSpPr>
        <p:spPr>
          <a:xfrm>
            <a:off x="2858952" y="4652924"/>
            <a:ext cx="4467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g26f3cedc182_0_233"/>
          <p:cNvSpPr txBox="1"/>
          <p:nvPr/>
        </p:nvSpPr>
        <p:spPr>
          <a:xfrm>
            <a:off x="3305659" y="4441776"/>
            <a:ext cx="2872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rage"/>
                <a:ea typeface="Average"/>
                <a:cs typeface="Average"/>
                <a:sym typeface="Average"/>
              </a:rPr>
              <a:t>Switched 3.3V 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9" name="Google Shape;219;g26f3cedc182_0_233"/>
          <p:cNvCxnSpPr/>
          <p:nvPr/>
        </p:nvCxnSpPr>
        <p:spPr>
          <a:xfrm>
            <a:off x="2858952" y="4923311"/>
            <a:ext cx="4467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g26f3cedc182_0_233"/>
          <p:cNvSpPr txBox="1"/>
          <p:nvPr/>
        </p:nvSpPr>
        <p:spPr>
          <a:xfrm>
            <a:off x="3305659" y="4731231"/>
            <a:ext cx="2178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rage"/>
                <a:ea typeface="Average"/>
                <a:cs typeface="Average"/>
                <a:sym typeface="Average"/>
              </a:rPr>
              <a:t>Communication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1" name="Google Shape;221;g26f3cedc182_0_233"/>
          <p:cNvSpPr/>
          <p:nvPr/>
        </p:nvSpPr>
        <p:spPr>
          <a:xfrm>
            <a:off x="8953450" y="6599150"/>
            <a:ext cx="844500" cy="654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g26f3cedc182_0_233"/>
          <p:cNvSpPr/>
          <p:nvPr/>
        </p:nvSpPr>
        <p:spPr>
          <a:xfrm>
            <a:off x="8757550" y="4785350"/>
            <a:ext cx="1143600" cy="1813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f3cedc182_0_297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6f3cedc182_0_297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g26f3cedc182_0_297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g26f3cedc182_0_297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g26f3cedc182_0_297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2" name="Google Shape;232;g26f3cedc182_0_297"/>
          <p:cNvPicPr preferRelativeResize="0"/>
          <p:nvPr/>
        </p:nvPicPr>
        <p:blipFill rotWithShape="1">
          <a:blip r:embed="rId6">
            <a:alphaModFix/>
          </a:blip>
          <a:srcRect b="0" l="0" r="18526" t="0"/>
          <a:stretch/>
        </p:blipFill>
        <p:spPr>
          <a:xfrm>
            <a:off x="13890550" y="3025650"/>
            <a:ext cx="3336325" cy="5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6f3cedc182_0_2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700" y="3019325"/>
            <a:ext cx="7280199" cy="537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6f3cedc182_0_2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57595" y="3019312"/>
            <a:ext cx="4095101" cy="537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0c27782e8_5_60"/>
          <p:cNvSpPr/>
          <p:nvPr/>
        </p:nvSpPr>
        <p:spPr>
          <a:xfrm>
            <a:off x="15768220" y="489280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0" y="0"/>
                </a:moveTo>
                <a:lnTo>
                  <a:pt x="4015041" y="0"/>
                </a:lnTo>
                <a:lnTo>
                  <a:pt x="4015041" y="7367048"/>
                </a:lnTo>
                <a:lnTo>
                  <a:pt x="0" y="7367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g2d0c27782e8_5_60"/>
          <p:cNvSpPr/>
          <p:nvPr/>
        </p:nvSpPr>
        <p:spPr>
          <a:xfrm flipH="1" rot="5400000">
            <a:off x="-883324" y="-352978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4015041" y="0"/>
                </a:moveTo>
                <a:lnTo>
                  <a:pt x="0" y="0"/>
                </a:lnTo>
                <a:lnTo>
                  <a:pt x="0" y="7367047"/>
                </a:lnTo>
                <a:lnTo>
                  <a:pt x="4015041" y="7367047"/>
                </a:lnTo>
                <a:lnTo>
                  <a:pt x="401504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g2d0c27782e8_5_60"/>
          <p:cNvSpPr/>
          <p:nvPr/>
        </p:nvSpPr>
        <p:spPr>
          <a:xfrm>
            <a:off x="5335031" y="1353886"/>
            <a:ext cx="7617938" cy="1704514"/>
          </a:xfrm>
          <a:custGeom>
            <a:rect b="b" l="l" r="r" t="t"/>
            <a:pathLst>
              <a:path extrusionOk="0" h="1704514" w="7617938">
                <a:moveTo>
                  <a:pt x="0" y="0"/>
                </a:moveTo>
                <a:lnTo>
                  <a:pt x="7617938" y="0"/>
                </a:lnTo>
                <a:lnTo>
                  <a:pt x="7617938" y="1704514"/>
                </a:lnTo>
                <a:lnTo>
                  <a:pt x="0" y="1704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g2d0c27782e8_5_60"/>
          <p:cNvSpPr/>
          <p:nvPr/>
        </p:nvSpPr>
        <p:spPr>
          <a:xfrm>
            <a:off x="6073936" y="7856977"/>
            <a:ext cx="4185171" cy="5809375"/>
          </a:xfrm>
          <a:custGeom>
            <a:rect b="b" l="l" r="r" t="t"/>
            <a:pathLst>
              <a:path extrusionOk="0" h="5809375" w="4185171">
                <a:moveTo>
                  <a:pt x="0" y="0"/>
                </a:moveTo>
                <a:lnTo>
                  <a:pt x="4185171" y="0"/>
                </a:lnTo>
                <a:lnTo>
                  <a:pt x="4185171" y="5809376"/>
                </a:lnTo>
                <a:lnTo>
                  <a:pt x="0" y="5809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g2d0c27782e8_5_60"/>
          <p:cNvSpPr/>
          <p:nvPr/>
        </p:nvSpPr>
        <p:spPr>
          <a:xfrm rot="3736890">
            <a:off x="-427891" y="4228728"/>
            <a:ext cx="3104854" cy="4987718"/>
          </a:xfrm>
          <a:custGeom>
            <a:rect b="b" l="l" r="r" t="t"/>
            <a:pathLst>
              <a:path extrusionOk="0" h="4989090" w="3105708">
                <a:moveTo>
                  <a:pt x="0" y="0"/>
                </a:moveTo>
                <a:lnTo>
                  <a:pt x="3105708" y="0"/>
                </a:lnTo>
                <a:lnTo>
                  <a:pt x="3105708" y="4989089"/>
                </a:lnTo>
                <a:lnTo>
                  <a:pt x="0" y="4989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g2d0c27782e8_5_60"/>
          <p:cNvSpPr/>
          <p:nvPr/>
        </p:nvSpPr>
        <p:spPr>
          <a:xfrm rot="-7954317">
            <a:off x="14102338" y="1265700"/>
            <a:ext cx="1181175" cy="1208363"/>
          </a:xfrm>
          <a:custGeom>
            <a:rect b="b" l="l" r="r" t="t"/>
            <a:pathLst>
              <a:path extrusionOk="0" h="1206607" w="1179459">
                <a:moveTo>
                  <a:pt x="0" y="0"/>
                </a:moveTo>
                <a:lnTo>
                  <a:pt x="1179458" y="0"/>
                </a:lnTo>
                <a:lnTo>
                  <a:pt x="1179458" y="1206607"/>
                </a:lnTo>
                <a:lnTo>
                  <a:pt x="0" y="1206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g2d0c27782e8_5_60"/>
          <p:cNvSpPr/>
          <p:nvPr/>
        </p:nvSpPr>
        <p:spPr>
          <a:xfrm rot="-4378265">
            <a:off x="1490920" y="2919379"/>
            <a:ext cx="1035130" cy="1058956"/>
          </a:xfrm>
          <a:custGeom>
            <a:rect b="b" l="l" r="r" t="t"/>
            <a:pathLst>
              <a:path extrusionOk="0" h="1060239" w="1036384">
                <a:moveTo>
                  <a:pt x="0" y="0"/>
                </a:moveTo>
                <a:lnTo>
                  <a:pt x="1036384" y="0"/>
                </a:lnTo>
                <a:lnTo>
                  <a:pt x="1036384" y="1060239"/>
                </a:lnTo>
                <a:lnTo>
                  <a:pt x="0" y="1060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g2d0c27782e8_5_60"/>
          <p:cNvSpPr/>
          <p:nvPr/>
        </p:nvSpPr>
        <p:spPr>
          <a:xfrm rot="-2420236">
            <a:off x="16956873" y="-671695"/>
            <a:ext cx="5320140" cy="8232326"/>
          </a:xfrm>
          <a:custGeom>
            <a:rect b="b" l="l" r="r" t="t"/>
            <a:pathLst>
              <a:path extrusionOk="0" h="8229600" w="5318379">
                <a:moveTo>
                  <a:pt x="0" y="0"/>
                </a:moveTo>
                <a:lnTo>
                  <a:pt x="5318379" y="0"/>
                </a:lnTo>
                <a:lnTo>
                  <a:pt x="5318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g2d0c27782e8_5_60"/>
          <p:cNvSpPr txBox="1"/>
          <p:nvPr/>
        </p:nvSpPr>
        <p:spPr>
          <a:xfrm>
            <a:off x="4452000" y="3817488"/>
            <a:ext cx="938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9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Software</a:t>
            </a:r>
            <a:endParaRPr sz="9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9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Implementation</a:t>
            </a:r>
            <a:endParaRPr sz="9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48" name="Google Shape;248;g2d0c27782e8_5_60"/>
          <p:cNvSpPr/>
          <p:nvPr/>
        </p:nvSpPr>
        <p:spPr>
          <a:xfrm rot="-180767">
            <a:off x="13084007" y="7396073"/>
            <a:ext cx="1996650" cy="5038865"/>
          </a:xfrm>
          <a:custGeom>
            <a:rect b="b" l="l" r="r" t="t"/>
            <a:pathLst>
              <a:path extrusionOk="0" h="5044512" w="1998888">
                <a:moveTo>
                  <a:pt x="1998888" y="5044512"/>
                </a:moveTo>
                <a:lnTo>
                  <a:pt x="0" y="5044512"/>
                </a:lnTo>
                <a:lnTo>
                  <a:pt x="0" y="0"/>
                </a:lnTo>
                <a:lnTo>
                  <a:pt x="1998888" y="0"/>
                </a:lnTo>
                <a:lnTo>
                  <a:pt x="1998888" y="5044512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g2d0c27782e8_5_60"/>
          <p:cNvSpPr/>
          <p:nvPr/>
        </p:nvSpPr>
        <p:spPr>
          <a:xfrm rot="3548076">
            <a:off x="1653504" y="7091465"/>
            <a:ext cx="3596634" cy="4827697"/>
          </a:xfrm>
          <a:custGeom>
            <a:rect b="b" l="l" r="r" t="t"/>
            <a:pathLst>
              <a:path extrusionOk="0" h="4832623" w="3600304">
                <a:moveTo>
                  <a:pt x="0" y="0"/>
                </a:moveTo>
                <a:lnTo>
                  <a:pt x="3600304" y="0"/>
                </a:lnTo>
                <a:lnTo>
                  <a:pt x="3600304" y="4832623"/>
                </a:lnTo>
                <a:lnTo>
                  <a:pt x="0" y="4832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f3cedc182_0_30"/>
          <p:cNvSpPr/>
          <p:nvPr/>
        </p:nvSpPr>
        <p:spPr>
          <a:xfrm rot="-7101538">
            <a:off x="7798708" y="-2368400"/>
            <a:ext cx="2186090" cy="4926401"/>
          </a:xfrm>
          <a:custGeom>
            <a:rect b="b" l="l" r="r" t="t"/>
            <a:pathLst>
              <a:path extrusionOk="0" h="4926339" w="2186063">
                <a:moveTo>
                  <a:pt x="0" y="0"/>
                </a:moveTo>
                <a:lnTo>
                  <a:pt x="2186063" y="0"/>
                </a:lnTo>
                <a:lnTo>
                  <a:pt x="2186063" y="4926338"/>
                </a:lnTo>
                <a:lnTo>
                  <a:pt x="0" y="4926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g26f3cedc182_0_30"/>
          <p:cNvSpPr/>
          <p:nvPr/>
        </p:nvSpPr>
        <p:spPr>
          <a:xfrm rot="1011006">
            <a:off x="7175067" y="8556922"/>
            <a:ext cx="1372781" cy="1900042"/>
          </a:xfrm>
          <a:custGeom>
            <a:rect b="b" l="l" r="r" t="t"/>
            <a:pathLst>
              <a:path extrusionOk="0" h="1899182" w="1372159">
                <a:moveTo>
                  <a:pt x="0" y="0"/>
                </a:moveTo>
                <a:lnTo>
                  <a:pt x="1372159" y="0"/>
                </a:lnTo>
                <a:lnTo>
                  <a:pt x="1372159" y="1899182"/>
                </a:lnTo>
                <a:lnTo>
                  <a:pt x="0" y="189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g26f3cedc182_0_30"/>
          <p:cNvSpPr/>
          <p:nvPr/>
        </p:nvSpPr>
        <p:spPr>
          <a:xfrm rot="4691101">
            <a:off x="-3199156" y="-896014"/>
            <a:ext cx="3448211" cy="5606848"/>
          </a:xfrm>
          <a:custGeom>
            <a:rect b="b" l="l" r="r" t="t"/>
            <a:pathLst>
              <a:path extrusionOk="0" h="5600062" w="3444038">
                <a:moveTo>
                  <a:pt x="0" y="0"/>
                </a:moveTo>
                <a:lnTo>
                  <a:pt x="3444038" y="0"/>
                </a:lnTo>
                <a:lnTo>
                  <a:pt x="3444038" y="5600062"/>
                </a:lnTo>
                <a:lnTo>
                  <a:pt x="0" y="560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g26f3cedc182_0_30"/>
          <p:cNvSpPr txBox="1"/>
          <p:nvPr/>
        </p:nvSpPr>
        <p:spPr>
          <a:xfrm>
            <a:off x="225375" y="2226675"/>
            <a:ext cx="9144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Requirements - UI</a:t>
            </a:r>
            <a:endParaRPr sz="75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58" name="Google Shape;258;g26f3cedc182_0_30"/>
          <p:cNvSpPr txBox="1"/>
          <p:nvPr/>
        </p:nvSpPr>
        <p:spPr>
          <a:xfrm>
            <a:off x="166650" y="3880925"/>
            <a:ext cx="88107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ukta Mahee"/>
              <a:buChar char="●"/>
            </a:pPr>
            <a:r>
              <a:rPr lang="en-US" sz="4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User friendly graphical representations of sensor data.</a:t>
            </a:r>
            <a:endParaRPr sz="4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826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ukta Mahee"/>
              <a:buChar char="○"/>
            </a:pPr>
            <a:r>
              <a:rPr lang="en-US" sz="4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Ability to view past sensor data.</a:t>
            </a:r>
            <a:endParaRPr sz="4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82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ukta Mahee"/>
              <a:buChar char="●"/>
            </a:pPr>
            <a:r>
              <a:rPr lang="en-US" sz="4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User and plant creation.</a:t>
            </a:r>
            <a:endParaRPr sz="4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82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ukta Mahee"/>
              <a:buChar char="●"/>
            </a:pPr>
            <a:r>
              <a:rPr lang="en-US" sz="4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Current local weather.</a:t>
            </a:r>
            <a:endParaRPr sz="4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259" name="Google Shape;259;g26f3cedc182_0_30"/>
          <p:cNvPicPr preferRelativeResize="0"/>
          <p:nvPr/>
        </p:nvPicPr>
        <p:blipFill rotWithShape="1">
          <a:blip r:embed="rId6">
            <a:alphaModFix/>
          </a:blip>
          <a:srcRect b="0" l="2374" r="1480" t="6428"/>
          <a:stretch/>
        </p:blipFill>
        <p:spPr>
          <a:xfrm>
            <a:off x="9700600" y="1096900"/>
            <a:ext cx="4022350" cy="84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6f3cedc182_0_30"/>
          <p:cNvPicPr preferRelativeResize="0"/>
          <p:nvPr/>
        </p:nvPicPr>
        <p:blipFill rotWithShape="1">
          <a:blip r:embed="rId7">
            <a:alphaModFix/>
          </a:blip>
          <a:srcRect b="0" l="3250" r="0" t="0"/>
          <a:stretch/>
        </p:blipFill>
        <p:spPr>
          <a:xfrm>
            <a:off x="14093375" y="932775"/>
            <a:ext cx="4121700" cy="8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f3cedc182_0_86"/>
          <p:cNvSpPr/>
          <p:nvPr/>
        </p:nvSpPr>
        <p:spPr>
          <a:xfrm rot="-7101538">
            <a:off x="7798708" y="-2368400"/>
            <a:ext cx="2186090" cy="4926401"/>
          </a:xfrm>
          <a:custGeom>
            <a:rect b="b" l="l" r="r" t="t"/>
            <a:pathLst>
              <a:path extrusionOk="0" h="4926339" w="2186063">
                <a:moveTo>
                  <a:pt x="0" y="0"/>
                </a:moveTo>
                <a:lnTo>
                  <a:pt x="2186063" y="0"/>
                </a:lnTo>
                <a:lnTo>
                  <a:pt x="2186063" y="4926338"/>
                </a:lnTo>
                <a:lnTo>
                  <a:pt x="0" y="4926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g26f3cedc182_0_86"/>
          <p:cNvSpPr/>
          <p:nvPr/>
        </p:nvSpPr>
        <p:spPr>
          <a:xfrm rot="1011006">
            <a:off x="7175067" y="8556922"/>
            <a:ext cx="1372781" cy="1900042"/>
          </a:xfrm>
          <a:custGeom>
            <a:rect b="b" l="l" r="r" t="t"/>
            <a:pathLst>
              <a:path extrusionOk="0" h="1899182" w="1372159">
                <a:moveTo>
                  <a:pt x="0" y="0"/>
                </a:moveTo>
                <a:lnTo>
                  <a:pt x="1372159" y="0"/>
                </a:lnTo>
                <a:lnTo>
                  <a:pt x="1372159" y="1899182"/>
                </a:lnTo>
                <a:lnTo>
                  <a:pt x="0" y="189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g26f3cedc182_0_86"/>
          <p:cNvSpPr/>
          <p:nvPr/>
        </p:nvSpPr>
        <p:spPr>
          <a:xfrm rot="4691101">
            <a:off x="-3199156" y="-896014"/>
            <a:ext cx="3448211" cy="5606848"/>
          </a:xfrm>
          <a:custGeom>
            <a:rect b="b" l="l" r="r" t="t"/>
            <a:pathLst>
              <a:path extrusionOk="0" h="5600062" w="3444038">
                <a:moveTo>
                  <a:pt x="0" y="0"/>
                </a:moveTo>
                <a:lnTo>
                  <a:pt x="3444038" y="0"/>
                </a:lnTo>
                <a:lnTo>
                  <a:pt x="3444038" y="5600062"/>
                </a:lnTo>
                <a:lnTo>
                  <a:pt x="0" y="560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g26f3cedc182_0_86"/>
          <p:cNvSpPr txBox="1"/>
          <p:nvPr/>
        </p:nvSpPr>
        <p:spPr>
          <a:xfrm>
            <a:off x="225375" y="2226675"/>
            <a:ext cx="9144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Requirements - UX</a:t>
            </a:r>
            <a:endParaRPr sz="75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69" name="Google Shape;269;g26f3cedc182_0_86"/>
          <p:cNvSpPr txBox="1"/>
          <p:nvPr/>
        </p:nvSpPr>
        <p:spPr>
          <a:xfrm>
            <a:off x="166650" y="3880925"/>
            <a:ext cx="88107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ukta Mahee"/>
              <a:buChar char="●"/>
            </a:pPr>
            <a:r>
              <a:rPr lang="en-US" sz="4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Sensor readings updated once per hour.</a:t>
            </a:r>
            <a:endParaRPr sz="4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82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ukta Mahee"/>
              <a:buChar char="●"/>
            </a:pPr>
            <a:r>
              <a:rPr lang="en-US" sz="4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User friendly design with intuitive functionality. Limited menuing.</a:t>
            </a:r>
            <a:endParaRPr sz="4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82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ukta Mahee"/>
              <a:buChar char="●"/>
            </a:pPr>
            <a:r>
              <a:rPr lang="en-US" sz="4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Efficient design enabling low load times.</a:t>
            </a:r>
            <a:endParaRPr sz="4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270" name="Google Shape;270;g26f3cedc182_0_86"/>
          <p:cNvPicPr preferRelativeResize="0"/>
          <p:nvPr/>
        </p:nvPicPr>
        <p:blipFill rotWithShape="1">
          <a:blip r:embed="rId6">
            <a:alphaModFix/>
          </a:blip>
          <a:srcRect b="0" l="2374" r="1480" t="6428"/>
          <a:stretch/>
        </p:blipFill>
        <p:spPr>
          <a:xfrm>
            <a:off x="9700600" y="1096900"/>
            <a:ext cx="4022350" cy="84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6f3cedc182_0_86"/>
          <p:cNvPicPr preferRelativeResize="0"/>
          <p:nvPr/>
        </p:nvPicPr>
        <p:blipFill rotWithShape="1">
          <a:blip r:embed="rId7">
            <a:alphaModFix/>
          </a:blip>
          <a:srcRect b="0" l="3250" r="0" t="0"/>
          <a:stretch/>
        </p:blipFill>
        <p:spPr>
          <a:xfrm>
            <a:off x="14093375" y="932775"/>
            <a:ext cx="4121700" cy="8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f3cedc182_0_165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Software &amp; Languages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6f3cedc182_0_165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g26f3cedc182_0_165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g26f3cedc182_0_165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g26f3cedc182_0_165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g26f3cedc182_0_165"/>
          <p:cNvSpPr txBox="1"/>
          <p:nvPr/>
        </p:nvSpPr>
        <p:spPr>
          <a:xfrm>
            <a:off x="1801450" y="2405200"/>
            <a:ext cx="101628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MicroPython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Easy </a:t>
            </a: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integration</a:t>
            </a: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with the Pi Pico W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Well supported by free libraries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MongoDB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Easy free environment setup 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High flexibility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Node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Communication between MongoDB and users.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React Native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Live &amp; hot reloading feature allows faster UI development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Cross platform app development possible for iOS and </a:t>
            </a: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Android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JavaScript across frontend and backend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282" name="Google Shape;282;g26f3cedc182_0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2727" y="2750663"/>
            <a:ext cx="2404726" cy="24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6f3cedc182_0_1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65726" y="4352925"/>
            <a:ext cx="4030975" cy="251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6f3cedc182_0_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82729" y="5721641"/>
            <a:ext cx="2404725" cy="2165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f3cedc182_0_203"/>
          <p:cNvSpPr/>
          <p:nvPr/>
        </p:nvSpPr>
        <p:spPr>
          <a:xfrm rot="-7101538">
            <a:off x="5682646" y="-1595650"/>
            <a:ext cx="2186090" cy="4926401"/>
          </a:xfrm>
          <a:custGeom>
            <a:rect b="b" l="l" r="r" t="t"/>
            <a:pathLst>
              <a:path extrusionOk="0" h="4926339" w="2186063">
                <a:moveTo>
                  <a:pt x="0" y="0"/>
                </a:moveTo>
                <a:lnTo>
                  <a:pt x="2186063" y="0"/>
                </a:lnTo>
                <a:lnTo>
                  <a:pt x="2186063" y="4926338"/>
                </a:lnTo>
                <a:lnTo>
                  <a:pt x="0" y="4926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g26f3cedc182_0_203"/>
          <p:cNvSpPr/>
          <p:nvPr/>
        </p:nvSpPr>
        <p:spPr>
          <a:xfrm rot="1011006">
            <a:off x="6563317" y="8009572"/>
            <a:ext cx="1372781" cy="1900042"/>
          </a:xfrm>
          <a:custGeom>
            <a:rect b="b" l="l" r="r" t="t"/>
            <a:pathLst>
              <a:path extrusionOk="0" h="1899182" w="1372159">
                <a:moveTo>
                  <a:pt x="0" y="0"/>
                </a:moveTo>
                <a:lnTo>
                  <a:pt x="1372159" y="0"/>
                </a:lnTo>
                <a:lnTo>
                  <a:pt x="1372159" y="1899182"/>
                </a:lnTo>
                <a:lnTo>
                  <a:pt x="0" y="189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g26f3cedc182_0_203"/>
          <p:cNvSpPr/>
          <p:nvPr/>
        </p:nvSpPr>
        <p:spPr>
          <a:xfrm rot="4691101">
            <a:off x="-1299531" y="-541839"/>
            <a:ext cx="3448211" cy="5606848"/>
          </a:xfrm>
          <a:custGeom>
            <a:rect b="b" l="l" r="r" t="t"/>
            <a:pathLst>
              <a:path extrusionOk="0" h="5600062" w="3444038">
                <a:moveTo>
                  <a:pt x="0" y="0"/>
                </a:moveTo>
                <a:lnTo>
                  <a:pt x="3444038" y="0"/>
                </a:lnTo>
                <a:lnTo>
                  <a:pt x="3444038" y="5600062"/>
                </a:lnTo>
                <a:lnTo>
                  <a:pt x="0" y="560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g26f3cedc182_0_203"/>
          <p:cNvSpPr txBox="1"/>
          <p:nvPr/>
        </p:nvSpPr>
        <p:spPr>
          <a:xfrm>
            <a:off x="802050" y="4848213"/>
            <a:ext cx="7539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Frontend 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26f3cedc182_0_203" title="Video Apr 20 2024, 11 50 52 AM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4950" y="0"/>
            <a:ext cx="568657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f3cedc182_0_222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Backend MongoDB with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6f3cedc182_0_222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g26f3cedc182_0_222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g26f3cedc182_0_222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g26f3cedc182_0_222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g26f3cedc182_0_222"/>
          <p:cNvSpPr txBox="1"/>
          <p:nvPr/>
        </p:nvSpPr>
        <p:spPr>
          <a:xfrm>
            <a:off x="1801450" y="2786200"/>
            <a:ext cx="7579200" cy="50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Nested schema setup for easy user management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User has a list of plants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Each plant has a list of sensor data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After login, user is stored within app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MongoDB, Node, and React Native are highly compatible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Asynchronous programming model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304" name="Google Shape;304;g26f3cedc182_0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7600" y="3010425"/>
            <a:ext cx="7579149" cy="51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f3cedc182_0_213"/>
          <p:cNvSpPr/>
          <p:nvPr/>
        </p:nvSpPr>
        <p:spPr>
          <a:xfrm rot="-7101538">
            <a:off x="5682646" y="-1595650"/>
            <a:ext cx="2186090" cy="4926401"/>
          </a:xfrm>
          <a:custGeom>
            <a:rect b="b" l="l" r="r" t="t"/>
            <a:pathLst>
              <a:path extrusionOk="0" h="4926339" w="2186063">
                <a:moveTo>
                  <a:pt x="0" y="0"/>
                </a:moveTo>
                <a:lnTo>
                  <a:pt x="2186063" y="0"/>
                </a:lnTo>
                <a:lnTo>
                  <a:pt x="2186063" y="4926338"/>
                </a:lnTo>
                <a:lnTo>
                  <a:pt x="0" y="4926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g26f3cedc182_0_213"/>
          <p:cNvSpPr/>
          <p:nvPr/>
        </p:nvSpPr>
        <p:spPr>
          <a:xfrm rot="1011006">
            <a:off x="6563317" y="8009572"/>
            <a:ext cx="1372781" cy="1900042"/>
          </a:xfrm>
          <a:custGeom>
            <a:rect b="b" l="l" r="r" t="t"/>
            <a:pathLst>
              <a:path extrusionOk="0" h="1899182" w="1372159">
                <a:moveTo>
                  <a:pt x="0" y="0"/>
                </a:moveTo>
                <a:lnTo>
                  <a:pt x="1372159" y="0"/>
                </a:lnTo>
                <a:lnTo>
                  <a:pt x="1372159" y="1899182"/>
                </a:lnTo>
                <a:lnTo>
                  <a:pt x="0" y="189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g26f3cedc182_0_213"/>
          <p:cNvSpPr/>
          <p:nvPr/>
        </p:nvSpPr>
        <p:spPr>
          <a:xfrm rot="4691101">
            <a:off x="-1299531" y="-541839"/>
            <a:ext cx="3448211" cy="5606848"/>
          </a:xfrm>
          <a:custGeom>
            <a:rect b="b" l="l" r="r" t="t"/>
            <a:pathLst>
              <a:path extrusionOk="0" h="5600062" w="3444038">
                <a:moveTo>
                  <a:pt x="0" y="0"/>
                </a:moveTo>
                <a:lnTo>
                  <a:pt x="3444038" y="0"/>
                </a:lnTo>
                <a:lnTo>
                  <a:pt x="3444038" y="5600062"/>
                </a:lnTo>
                <a:lnTo>
                  <a:pt x="0" y="560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g26f3cedc182_0_213"/>
          <p:cNvSpPr txBox="1"/>
          <p:nvPr/>
        </p:nvSpPr>
        <p:spPr>
          <a:xfrm>
            <a:off x="1891750" y="4523175"/>
            <a:ext cx="7892700" cy="25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Backend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26f3cedc182_0_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45312" y="1"/>
            <a:ext cx="34768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f3cedc182_0_354"/>
          <p:cNvSpPr/>
          <p:nvPr/>
        </p:nvSpPr>
        <p:spPr>
          <a:xfrm rot="-2150259">
            <a:off x="15827143" y="-662132"/>
            <a:ext cx="4339750" cy="5002593"/>
          </a:xfrm>
          <a:custGeom>
            <a:rect b="b" l="l" r="r" t="t"/>
            <a:pathLst>
              <a:path extrusionOk="0" h="5006788" w="4343389">
                <a:moveTo>
                  <a:pt x="0" y="0"/>
                </a:moveTo>
                <a:lnTo>
                  <a:pt x="4343389" y="0"/>
                </a:lnTo>
                <a:lnTo>
                  <a:pt x="4343389" y="5006789"/>
                </a:lnTo>
                <a:lnTo>
                  <a:pt x="0" y="5006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g26f3cedc182_0_354"/>
          <p:cNvSpPr/>
          <p:nvPr/>
        </p:nvSpPr>
        <p:spPr>
          <a:xfrm>
            <a:off x="7928926" y="2888150"/>
            <a:ext cx="2205900" cy="2148874"/>
          </a:xfrm>
          <a:custGeom>
            <a:rect b="b" l="l" r="r" t="t"/>
            <a:pathLst>
              <a:path extrusionOk="0" h="2669409" w="2706626">
                <a:moveTo>
                  <a:pt x="0" y="0"/>
                </a:moveTo>
                <a:lnTo>
                  <a:pt x="2706625" y="0"/>
                </a:lnTo>
                <a:lnTo>
                  <a:pt x="2706625" y="2669409"/>
                </a:lnTo>
                <a:lnTo>
                  <a:pt x="0" y="2669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g26f3cedc182_0_354"/>
          <p:cNvSpPr/>
          <p:nvPr/>
        </p:nvSpPr>
        <p:spPr>
          <a:xfrm>
            <a:off x="12404523" y="2888150"/>
            <a:ext cx="2205900" cy="2148874"/>
          </a:xfrm>
          <a:custGeom>
            <a:rect b="b" l="l" r="r" t="t"/>
            <a:pathLst>
              <a:path extrusionOk="0" h="2669409" w="2706626">
                <a:moveTo>
                  <a:pt x="0" y="0"/>
                </a:moveTo>
                <a:lnTo>
                  <a:pt x="2706626" y="0"/>
                </a:lnTo>
                <a:lnTo>
                  <a:pt x="2706626" y="2669409"/>
                </a:lnTo>
                <a:lnTo>
                  <a:pt x="0" y="2669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g26f3cedc182_0_354"/>
          <p:cNvSpPr/>
          <p:nvPr/>
        </p:nvSpPr>
        <p:spPr>
          <a:xfrm>
            <a:off x="3456004" y="2888150"/>
            <a:ext cx="2205900" cy="2148874"/>
          </a:xfrm>
          <a:custGeom>
            <a:rect b="b" l="l" r="r" t="t"/>
            <a:pathLst>
              <a:path extrusionOk="0" h="2669409" w="2706626">
                <a:moveTo>
                  <a:pt x="0" y="0"/>
                </a:moveTo>
                <a:lnTo>
                  <a:pt x="2706626" y="0"/>
                </a:lnTo>
                <a:lnTo>
                  <a:pt x="2706626" y="2669409"/>
                </a:lnTo>
                <a:lnTo>
                  <a:pt x="0" y="2669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g26f3cedc182_0_354"/>
          <p:cNvSpPr/>
          <p:nvPr/>
        </p:nvSpPr>
        <p:spPr>
          <a:xfrm>
            <a:off x="-2158168" y="-1127459"/>
            <a:ext cx="4389503" cy="4995167"/>
          </a:xfrm>
          <a:custGeom>
            <a:rect b="b" l="l" r="r" t="t"/>
            <a:pathLst>
              <a:path extrusionOk="0" h="4995167" w="4389503">
                <a:moveTo>
                  <a:pt x="0" y="0"/>
                </a:moveTo>
                <a:lnTo>
                  <a:pt x="4389503" y="0"/>
                </a:lnTo>
                <a:lnTo>
                  <a:pt x="4389503" y="4995167"/>
                </a:lnTo>
                <a:lnTo>
                  <a:pt x="0" y="4995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g26f3cedc182_0_354"/>
          <p:cNvSpPr/>
          <p:nvPr/>
        </p:nvSpPr>
        <p:spPr>
          <a:xfrm rot="4952265">
            <a:off x="-1450894" y="7134533"/>
            <a:ext cx="3599792" cy="5303561"/>
          </a:xfrm>
          <a:custGeom>
            <a:rect b="b" l="l" r="r" t="t"/>
            <a:pathLst>
              <a:path extrusionOk="0" h="5298381" w="3596276">
                <a:moveTo>
                  <a:pt x="0" y="0"/>
                </a:moveTo>
                <a:lnTo>
                  <a:pt x="3596277" y="0"/>
                </a:lnTo>
                <a:lnTo>
                  <a:pt x="3596277" y="5298382"/>
                </a:lnTo>
                <a:lnTo>
                  <a:pt x="0" y="5298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g26f3cedc182_0_354"/>
          <p:cNvSpPr/>
          <p:nvPr/>
        </p:nvSpPr>
        <p:spPr>
          <a:xfrm rot="-3156883">
            <a:off x="16994174" y="7133423"/>
            <a:ext cx="3598220" cy="5301245"/>
          </a:xfrm>
          <a:custGeom>
            <a:rect b="b" l="l" r="r" t="t"/>
            <a:pathLst>
              <a:path extrusionOk="0" h="5298381" w="3596276">
                <a:moveTo>
                  <a:pt x="0" y="0"/>
                </a:moveTo>
                <a:lnTo>
                  <a:pt x="3596277" y="0"/>
                </a:lnTo>
                <a:lnTo>
                  <a:pt x="3596277" y="5298382"/>
                </a:lnTo>
                <a:lnTo>
                  <a:pt x="0" y="5298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g26f3cedc182_0_354"/>
          <p:cNvSpPr txBox="1"/>
          <p:nvPr/>
        </p:nvSpPr>
        <p:spPr>
          <a:xfrm>
            <a:off x="11542593" y="5243304"/>
            <a:ext cx="39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1" lang="en-US" sz="2999">
                <a:solidFill>
                  <a:srgbClr val="D75A92"/>
                </a:solidFill>
                <a:latin typeface="Mukta Mahee SemiBold"/>
                <a:ea typeface="Mukta Mahee SemiBold"/>
                <a:cs typeface="Mukta Mahee SemiBold"/>
                <a:sym typeface="Mukta Mahee SemiBold"/>
              </a:rPr>
              <a:t>Frontend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6f3cedc182_0_354"/>
          <p:cNvSpPr txBox="1"/>
          <p:nvPr/>
        </p:nvSpPr>
        <p:spPr>
          <a:xfrm>
            <a:off x="4038416" y="1001175"/>
            <a:ext cx="10211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System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6f3cedc182_0_354"/>
          <p:cNvSpPr txBox="1"/>
          <p:nvPr/>
        </p:nvSpPr>
        <p:spPr>
          <a:xfrm>
            <a:off x="3212063" y="5243304"/>
            <a:ext cx="269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1" lang="en-US" sz="2999">
                <a:solidFill>
                  <a:srgbClr val="D75A92"/>
                </a:solidFill>
                <a:latin typeface="Mukta Mahee SemiBold"/>
                <a:ea typeface="Mukta Mahee SemiBold"/>
                <a:cs typeface="Mukta Mahee SemiBold"/>
                <a:sym typeface="Mukta Mahee SemiBold"/>
              </a:rPr>
              <a:t>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6f3cedc182_0_354"/>
          <p:cNvSpPr txBox="1"/>
          <p:nvPr/>
        </p:nvSpPr>
        <p:spPr>
          <a:xfrm>
            <a:off x="6895121" y="5243304"/>
            <a:ext cx="42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1" lang="en-US" sz="2999">
                <a:solidFill>
                  <a:srgbClr val="D75A92"/>
                </a:solidFill>
                <a:latin typeface="Mukta Mahee SemiBold"/>
                <a:ea typeface="Mukta Mahee SemiBold"/>
                <a:cs typeface="Mukta Mahee SemiBold"/>
                <a:sym typeface="Mukta Mahee SemiBold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26f3cedc182_0_3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25363" y="6132675"/>
            <a:ext cx="12013018" cy="39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6f3cedc182_0_3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4274" y="3303451"/>
            <a:ext cx="1395451" cy="13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6f3cedc182_0_3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83638" y="3385425"/>
            <a:ext cx="1047675" cy="12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6f3cedc182_0_3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17485" y="3385424"/>
            <a:ext cx="1231461" cy="12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0c27782e8_5_0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Project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d0c27782e8_5_0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g2d0c27782e8_5_0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g2d0c27782e8_5_0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g2d0c27782e8_5_0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8" name="Google Shape;108;g2d0c27782e8_5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1900" y="2857061"/>
            <a:ext cx="13756650" cy="44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0c27782e8_5_30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Timeline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d0c27782e8_5_30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g2d0c27782e8_5_30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g2d0c27782e8_5_30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g2d0c27782e8_5_30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342" name="Google Shape;342;g2d0c27782e8_5_30"/>
          <p:cNvGraphicFramePr/>
          <p:nvPr/>
        </p:nvGraphicFramePr>
        <p:xfrm>
          <a:off x="952500" y="275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{D0C6E033-B288-4372-8815-131F196BBC33}</a:tableStyleId>
              </a:tblPr>
              <a:tblGrid>
                <a:gridCol w="8191500"/>
                <a:gridCol w="8191500"/>
              </a:tblGrid>
              <a:tr h="49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Milestones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Date of Accomplishment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7A358"/>
                    </a:solidFill>
                  </a:tcPr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</a:rPr>
                        <a:t>Frontend UI Mockup in Figma</a:t>
                      </a:r>
                      <a:endParaRPr sz="2500"/>
                    </a:p>
                  </a:txBody>
                  <a:tcPr marT="91425" marB="91425" marR="91425" marL="91425">
                    <a:lnB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Feb. 12</a:t>
                      </a:r>
                      <a:endParaRPr sz="25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</a:rPr>
                        <a:t>Initial Prototype Component Selection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Feb. 28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</a:rPr>
                        <a:t>Pump + Moisture Sensor Test with Pi Pico 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Apr. 4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Basic UI Functionality in React Native</a:t>
                      </a:r>
                      <a:endParaRPr sz="2500"/>
                    </a:p>
                  </a:txBody>
                  <a:tcPr marT="91425" marB="91425" marR="91425" marL="91425">
                    <a:lnR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Apr. 16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MongoDB and Backend Interaction with Frontend</a:t>
                      </a:r>
                      <a:endParaRPr sz="25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Apr. 16</a:t>
                      </a:r>
                      <a:endParaRPr sz="2500"/>
                    </a:p>
                  </a:txBody>
                  <a:tcPr marT="91425" marB="91425" marR="91425" marL="91425">
                    <a:lnT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Full Loop Integration</a:t>
                      </a:r>
                      <a:endParaRPr sz="2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Sept. 9</a:t>
                      </a:r>
                      <a:endParaRPr sz="2500"/>
                    </a:p>
                  </a:txBody>
                  <a:tcPr marT="91425" marB="91425" marR="91425" marL="91425"/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NPK Sensor Functionality</a:t>
                      </a:r>
                      <a:endParaRPr sz="2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Sept. 23</a:t>
                      </a:r>
                      <a:endParaRPr sz="2500"/>
                    </a:p>
                  </a:txBody>
                  <a:tcPr marT="91425" marB="91425" marR="91425" marL="91425"/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</a:rPr>
                        <a:t>PCB Fabricated and Tested</a:t>
                      </a:r>
                      <a:endParaRPr sz="2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</a:rPr>
                        <a:t>Nov. 18</a:t>
                      </a:r>
                      <a:endParaRPr sz="2500"/>
                    </a:p>
                  </a:txBody>
                  <a:tcPr marT="91425" marB="91425" marR="91425" marL="91425"/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Completed Mobile App</a:t>
                      </a:r>
                      <a:endParaRPr sz="2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Dec. 2</a:t>
                      </a:r>
                      <a:endParaRPr sz="2500"/>
                    </a:p>
                  </a:txBody>
                  <a:tcPr marT="91425" marB="91425" marR="91425" marL="91425"/>
                </a:tc>
              </a:tr>
              <a:tr h="60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Completed Hardware Setup</a:t>
                      </a:r>
                      <a:endParaRPr sz="25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Dec. 2</a:t>
                      </a:r>
                      <a:endParaRPr sz="2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f3cedc182_0_307"/>
          <p:cNvSpPr/>
          <p:nvPr/>
        </p:nvSpPr>
        <p:spPr>
          <a:xfrm>
            <a:off x="15768220" y="489280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0" y="0"/>
                </a:moveTo>
                <a:lnTo>
                  <a:pt x="4015041" y="0"/>
                </a:lnTo>
                <a:lnTo>
                  <a:pt x="4015041" y="7367048"/>
                </a:lnTo>
                <a:lnTo>
                  <a:pt x="0" y="7367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g26f3cedc182_0_307"/>
          <p:cNvSpPr/>
          <p:nvPr/>
        </p:nvSpPr>
        <p:spPr>
          <a:xfrm flipH="1" rot="5400000">
            <a:off x="-883324" y="-352978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4015041" y="0"/>
                </a:moveTo>
                <a:lnTo>
                  <a:pt x="0" y="0"/>
                </a:lnTo>
                <a:lnTo>
                  <a:pt x="0" y="7367047"/>
                </a:lnTo>
                <a:lnTo>
                  <a:pt x="4015041" y="7367047"/>
                </a:lnTo>
                <a:lnTo>
                  <a:pt x="401504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g26f3cedc182_0_307"/>
          <p:cNvSpPr/>
          <p:nvPr/>
        </p:nvSpPr>
        <p:spPr>
          <a:xfrm>
            <a:off x="5335031" y="1353886"/>
            <a:ext cx="7617938" cy="1704514"/>
          </a:xfrm>
          <a:custGeom>
            <a:rect b="b" l="l" r="r" t="t"/>
            <a:pathLst>
              <a:path extrusionOk="0" h="1704514" w="7617938">
                <a:moveTo>
                  <a:pt x="0" y="0"/>
                </a:moveTo>
                <a:lnTo>
                  <a:pt x="7617938" y="0"/>
                </a:lnTo>
                <a:lnTo>
                  <a:pt x="7617938" y="1704514"/>
                </a:lnTo>
                <a:lnTo>
                  <a:pt x="0" y="1704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g26f3cedc182_0_307"/>
          <p:cNvSpPr/>
          <p:nvPr/>
        </p:nvSpPr>
        <p:spPr>
          <a:xfrm>
            <a:off x="6073936" y="7856977"/>
            <a:ext cx="4185171" cy="5809375"/>
          </a:xfrm>
          <a:custGeom>
            <a:rect b="b" l="l" r="r" t="t"/>
            <a:pathLst>
              <a:path extrusionOk="0" h="5809375" w="4185171">
                <a:moveTo>
                  <a:pt x="0" y="0"/>
                </a:moveTo>
                <a:lnTo>
                  <a:pt x="4185171" y="0"/>
                </a:lnTo>
                <a:lnTo>
                  <a:pt x="4185171" y="5809376"/>
                </a:lnTo>
                <a:lnTo>
                  <a:pt x="0" y="5809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g26f3cedc182_0_307"/>
          <p:cNvSpPr/>
          <p:nvPr/>
        </p:nvSpPr>
        <p:spPr>
          <a:xfrm rot="3736890">
            <a:off x="-427891" y="4228728"/>
            <a:ext cx="3104854" cy="4987718"/>
          </a:xfrm>
          <a:custGeom>
            <a:rect b="b" l="l" r="r" t="t"/>
            <a:pathLst>
              <a:path extrusionOk="0" h="4989090" w="3105708">
                <a:moveTo>
                  <a:pt x="0" y="0"/>
                </a:moveTo>
                <a:lnTo>
                  <a:pt x="3105708" y="0"/>
                </a:lnTo>
                <a:lnTo>
                  <a:pt x="3105708" y="4989089"/>
                </a:lnTo>
                <a:lnTo>
                  <a:pt x="0" y="4989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g26f3cedc182_0_307"/>
          <p:cNvSpPr/>
          <p:nvPr/>
        </p:nvSpPr>
        <p:spPr>
          <a:xfrm rot="-7954317">
            <a:off x="14102338" y="1265700"/>
            <a:ext cx="1181175" cy="1208363"/>
          </a:xfrm>
          <a:custGeom>
            <a:rect b="b" l="l" r="r" t="t"/>
            <a:pathLst>
              <a:path extrusionOk="0" h="1206607" w="1179459">
                <a:moveTo>
                  <a:pt x="0" y="0"/>
                </a:moveTo>
                <a:lnTo>
                  <a:pt x="1179458" y="0"/>
                </a:lnTo>
                <a:lnTo>
                  <a:pt x="1179458" y="1206607"/>
                </a:lnTo>
                <a:lnTo>
                  <a:pt x="0" y="1206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g26f3cedc182_0_307"/>
          <p:cNvSpPr/>
          <p:nvPr/>
        </p:nvSpPr>
        <p:spPr>
          <a:xfrm rot="-4378265">
            <a:off x="1490920" y="2919379"/>
            <a:ext cx="1035130" cy="1058956"/>
          </a:xfrm>
          <a:custGeom>
            <a:rect b="b" l="l" r="r" t="t"/>
            <a:pathLst>
              <a:path extrusionOk="0" h="1060239" w="1036384">
                <a:moveTo>
                  <a:pt x="0" y="0"/>
                </a:moveTo>
                <a:lnTo>
                  <a:pt x="1036384" y="0"/>
                </a:lnTo>
                <a:lnTo>
                  <a:pt x="1036384" y="1060239"/>
                </a:lnTo>
                <a:lnTo>
                  <a:pt x="0" y="1060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g26f3cedc182_0_307"/>
          <p:cNvSpPr/>
          <p:nvPr/>
        </p:nvSpPr>
        <p:spPr>
          <a:xfrm rot="-2420236">
            <a:off x="16956873" y="-671695"/>
            <a:ext cx="5320140" cy="8232326"/>
          </a:xfrm>
          <a:custGeom>
            <a:rect b="b" l="l" r="r" t="t"/>
            <a:pathLst>
              <a:path extrusionOk="0" h="8229600" w="5318379">
                <a:moveTo>
                  <a:pt x="0" y="0"/>
                </a:moveTo>
                <a:lnTo>
                  <a:pt x="5318379" y="0"/>
                </a:lnTo>
                <a:lnTo>
                  <a:pt x="5318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g26f3cedc182_0_307"/>
          <p:cNvSpPr txBox="1"/>
          <p:nvPr/>
        </p:nvSpPr>
        <p:spPr>
          <a:xfrm>
            <a:off x="5964300" y="3758250"/>
            <a:ext cx="6359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9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Future Plans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6f3cedc182_0_307"/>
          <p:cNvSpPr/>
          <p:nvPr/>
        </p:nvSpPr>
        <p:spPr>
          <a:xfrm rot="-180767">
            <a:off x="13084007" y="7396073"/>
            <a:ext cx="1996650" cy="5038865"/>
          </a:xfrm>
          <a:custGeom>
            <a:rect b="b" l="l" r="r" t="t"/>
            <a:pathLst>
              <a:path extrusionOk="0" h="5044512" w="1998888">
                <a:moveTo>
                  <a:pt x="1998888" y="5044512"/>
                </a:moveTo>
                <a:lnTo>
                  <a:pt x="0" y="5044512"/>
                </a:lnTo>
                <a:lnTo>
                  <a:pt x="0" y="0"/>
                </a:lnTo>
                <a:lnTo>
                  <a:pt x="1998888" y="0"/>
                </a:lnTo>
                <a:lnTo>
                  <a:pt x="1998888" y="5044512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g26f3cedc182_0_307"/>
          <p:cNvSpPr/>
          <p:nvPr/>
        </p:nvSpPr>
        <p:spPr>
          <a:xfrm rot="3548076">
            <a:off x="1653504" y="7091465"/>
            <a:ext cx="3596634" cy="4827697"/>
          </a:xfrm>
          <a:custGeom>
            <a:rect b="b" l="l" r="r" t="t"/>
            <a:pathLst>
              <a:path extrusionOk="0" h="4832623" w="3600304">
                <a:moveTo>
                  <a:pt x="0" y="0"/>
                </a:moveTo>
                <a:lnTo>
                  <a:pt x="3600304" y="0"/>
                </a:lnTo>
                <a:lnTo>
                  <a:pt x="3600304" y="4832623"/>
                </a:lnTo>
                <a:lnTo>
                  <a:pt x="0" y="4832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f3cedc182_0_321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26f3cedc182_0_321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g26f3cedc182_0_321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g26f3cedc182_0_321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g26f3cedc182_0_321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g26f3cedc182_0_321"/>
          <p:cNvSpPr txBox="1"/>
          <p:nvPr/>
        </p:nvSpPr>
        <p:spPr>
          <a:xfrm>
            <a:off x="1801450" y="2647450"/>
            <a:ext cx="75792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Enclosure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Justification: IPX5 Water Resistance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Custom PCB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Justification: Form Factor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Power Requirements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■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Barrel Jack + Wall Outlet Converter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■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Rechargeable Battery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■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Buck Converter 12V to 3.3V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Signal Requirements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■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Trace </a:t>
            </a: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Routing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Additional Sensors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PAR Wavelength Light Sensor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368" name="Google Shape;368;g26f3cedc182_0_3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3650" y="3243525"/>
            <a:ext cx="5153975" cy="51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f3cedc182_0_332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Software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6f3cedc182_0_332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g26f3cedc182_0_332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g26f3cedc182_0_332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g26f3cedc182_0_332"/>
          <p:cNvSpPr txBox="1"/>
          <p:nvPr/>
        </p:nvSpPr>
        <p:spPr>
          <a:xfrm>
            <a:off x="1702925" y="3426813"/>
            <a:ext cx="91272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Communication between two users to share </a:t>
            </a: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individual</a:t>
            </a: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plant information.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Notifications &amp; user set reminders.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Graph full screen </a:t>
            </a: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capabilities</a:t>
            </a: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 and detailed view.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Quick account creation with Google Gmail.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Websocket communication between the app and Raspberry Pi.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Real time communication.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User control of dispensers.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378" name="Google Shape;378;g26f3cedc182_0_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1250" y="2240250"/>
            <a:ext cx="3807348" cy="80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6f3cedc182_0_332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"/>
          <p:cNvSpPr/>
          <p:nvPr/>
        </p:nvSpPr>
        <p:spPr>
          <a:xfrm rot="4591694">
            <a:off x="-1318715" y="1354199"/>
            <a:ext cx="1859783" cy="4238821"/>
          </a:xfrm>
          <a:custGeom>
            <a:rect b="b" l="l" r="r" t="t"/>
            <a:pathLst>
              <a:path extrusionOk="0" h="4238821" w="1859783">
                <a:moveTo>
                  <a:pt x="0" y="0"/>
                </a:moveTo>
                <a:lnTo>
                  <a:pt x="1859783" y="0"/>
                </a:lnTo>
                <a:lnTo>
                  <a:pt x="1859783" y="4238821"/>
                </a:lnTo>
                <a:lnTo>
                  <a:pt x="0" y="4238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13"/>
          <p:cNvSpPr/>
          <p:nvPr/>
        </p:nvSpPr>
        <p:spPr>
          <a:xfrm rot="4946471">
            <a:off x="-1873070" y="-2672744"/>
            <a:ext cx="4389503" cy="4995167"/>
          </a:xfrm>
          <a:custGeom>
            <a:rect b="b" l="l" r="r" t="t"/>
            <a:pathLst>
              <a:path extrusionOk="0" h="4995167" w="4389503">
                <a:moveTo>
                  <a:pt x="0" y="0"/>
                </a:moveTo>
                <a:lnTo>
                  <a:pt x="4389503" y="0"/>
                </a:lnTo>
                <a:lnTo>
                  <a:pt x="4389503" y="4995167"/>
                </a:lnTo>
                <a:lnTo>
                  <a:pt x="0" y="4995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13"/>
          <p:cNvSpPr/>
          <p:nvPr/>
        </p:nvSpPr>
        <p:spPr>
          <a:xfrm flipH="1" rot="6178093">
            <a:off x="4947223" y="9119221"/>
            <a:ext cx="3962771" cy="2335558"/>
          </a:xfrm>
          <a:custGeom>
            <a:rect b="b" l="l" r="r" t="t"/>
            <a:pathLst>
              <a:path extrusionOk="0" h="2335558" w="3962771">
                <a:moveTo>
                  <a:pt x="3962772" y="0"/>
                </a:moveTo>
                <a:lnTo>
                  <a:pt x="0" y="0"/>
                </a:lnTo>
                <a:lnTo>
                  <a:pt x="0" y="2335558"/>
                </a:lnTo>
                <a:lnTo>
                  <a:pt x="3962772" y="2335558"/>
                </a:lnTo>
                <a:lnTo>
                  <a:pt x="396277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13"/>
          <p:cNvSpPr/>
          <p:nvPr/>
        </p:nvSpPr>
        <p:spPr>
          <a:xfrm flipH="1" rot="4678601">
            <a:off x="3575333" y="-1514338"/>
            <a:ext cx="3168792" cy="3673962"/>
          </a:xfrm>
          <a:custGeom>
            <a:rect b="b" l="l" r="r" t="t"/>
            <a:pathLst>
              <a:path extrusionOk="0" h="3673962" w="3168792">
                <a:moveTo>
                  <a:pt x="3168792" y="0"/>
                </a:moveTo>
                <a:lnTo>
                  <a:pt x="0" y="0"/>
                </a:lnTo>
                <a:lnTo>
                  <a:pt x="0" y="3673962"/>
                </a:lnTo>
                <a:lnTo>
                  <a:pt x="3168792" y="3673962"/>
                </a:lnTo>
                <a:lnTo>
                  <a:pt x="3168792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13"/>
          <p:cNvSpPr/>
          <p:nvPr/>
        </p:nvSpPr>
        <p:spPr>
          <a:xfrm rot="-3846868">
            <a:off x="10172636" y="8518538"/>
            <a:ext cx="4343389" cy="5006788"/>
          </a:xfrm>
          <a:custGeom>
            <a:rect b="b" l="l" r="r" t="t"/>
            <a:pathLst>
              <a:path extrusionOk="0" h="5006788" w="4343389">
                <a:moveTo>
                  <a:pt x="0" y="0"/>
                </a:moveTo>
                <a:lnTo>
                  <a:pt x="4343389" y="0"/>
                </a:lnTo>
                <a:lnTo>
                  <a:pt x="4343389" y="5006788"/>
                </a:lnTo>
                <a:lnTo>
                  <a:pt x="0" y="5006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13"/>
          <p:cNvSpPr/>
          <p:nvPr/>
        </p:nvSpPr>
        <p:spPr>
          <a:xfrm rot="1012416">
            <a:off x="12618661" y="1313753"/>
            <a:ext cx="955759" cy="1322850"/>
          </a:xfrm>
          <a:custGeom>
            <a:rect b="b" l="l" r="r" t="t"/>
            <a:pathLst>
              <a:path extrusionOk="0" h="1322850" w="955759">
                <a:moveTo>
                  <a:pt x="0" y="0"/>
                </a:moveTo>
                <a:lnTo>
                  <a:pt x="955759" y="0"/>
                </a:lnTo>
                <a:lnTo>
                  <a:pt x="955759" y="1322850"/>
                </a:lnTo>
                <a:lnTo>
                  <a:pt x="0" y="1322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13"/>
          <p:cNvSpPr/>
          <p:nvPr/>
        </p:nvSpPr>
        <p:spPr>
          <a:xfrm flipH="1" rot="-338427">
            <a:off x="2916207" y="2488766"/>
            <a:ext cx="955759" cy="1322850"/>
          </a:xfrm>
          <a:custGeom>
            <a:rect b="b" l="l" r="r" t="t"/>
            <a:pathLst>
              <a:path extrusionOk="0" h="1322850" w="955759">
                <a:moveTo>
                  <a:pt x="955759" y="0"/>
                </a:moveTo>
                <a:lnTo>
                  <a:pt x="0" y="0"/>
                </a:lnTo>
                <a:lnTo>
                  <a:pt x="0" y="1322850"/>
                </a:lnTo>
                <a:lnTo>
                  <a:pt x="955759" y="1322850"/>
                </a:lnTo>
                <a:lnTo>
                  <a:pt x="95575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13"/>
          <p:cNvSpPr/>
          <p:nvPr/>
        </p:nvSpPr>
        <p:spPr>
          <a:xfrm rot="190065">
            <a:off x="13265931" y="4563534"/>
            <a:ext cx="6352874" cy="7019750"/>
          </a:xfrm>
          <a:custGeom>
            <a:rect b="b" l="l" r="r" t="t"/>
            <a:pathLst>
              <a:path extrusionOk="0" h="7019750" w="6352874">
                <a:moveTo>
                  <a:pt x="0" y="0"/>
                </a:moveTo>
                <a:lnTo>
                  <a:pt x="6352875" y="0"/>
                </a:lnTo>
                <a:lnTo>
                  <a:pt x="6352875" y="7019751"/>
                </a:lnTo>
                <a:lnTo>
                  <a:pt x="0" y="7019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13"/>
          <p:cNvSpPr/>
          <p:nvPr/>
        </p:nvSpPr>
        <p:spPr>
          <a:xfrm rot="1503105">
            <a:off x="-3646548" y="3013871"/>
            <a:ext cx="6147083" cy="5586161"/>
          </a:xfrm>
          <a:custGeom>
            <a:rect b="b" l="l" r="r" t="t"/>
            <a:pathLst>
              <a:path extrusionOk="0" h="5586161" w="6147083">
                <a:moveTo>
                  <a:pt x="0" y="0"/>
                </a:moveTo>
                <a:lnTo>
                  <a:pt x="6147083" y="0"/>
                </a:lnTo>
                <a:lnTo>
                  <a:pt x="6147083" y="5586162"/>
                </a:lnTo>
                <a:lnTo>
                  <a:pt x="0" y="558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13"/>
          <p:cNvSpPr/>
          <p:nvPr/>
        </p:nvSpPr>
        <p:spPr>
          <a:xfrm rot="-8214760">
            <a:off x="9966568" y="-4114800"/>
            <a:ext cx="2489454" cy="8229600"/>
          </a:xfrm>
          <a:custGeom>
            <a:rect b="b" l="l" r="r" t="t"/>
            <a:pathLst>
              <a:path extrusionOk="0" h="8229600" w="2489454">
                <a:moveTo>
                  <a:pt x="0" y="0"/>
                </a:moveTo>
                <a:lnTo>
                  <a:pt x="2489454" y="0"/>
                </a:lnTo>
                <a:lnTo>
                  <a:pt x="24894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13"/>
          <p:cNvSpPr txBox="1"/>
          <p:nvPr/>
        </p:nvSpPr>
        <p:spPr>
          <a:xfrm>
            <a:off x="2853492" y="4642557"/>
            <a:ext cx="132087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8"/>
              <a:buFont typeface="Arial"/>
              <a:buNone/>
            </a:pPr>
            <a:r>
              <a:rPr lang="en-US" sz="10108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3"/>
          <p:cNvSpPr/>
          <p:nvPr/>
        </p:nvSpPr>
        <p:spPr>
          <a:xfrm rot="-8959766">
            <a:off x="16424156" y="-2174632"/>
            <a:ext cx="2823947" cy="7431438"/>
          </a:xfrm>
          <a:custGeom>
            <a:rect b="b" l="l" r="r" t="t"/>
            <a:pathLst>
              <a:path extrusionOk="0" h="7431438" w="2823947">
                <a:moveTo>
                  <a:pt x="0" y="0"/>
                </a:moveTo>
                <a:lnTo>
                  <a:pt x="2823947" y="0"/>
                </a:lnTo>
                <a:lnTo>
                  <a:pt x="2823947" y="7431438"/>
                </a:lnTo>
                <a:lnTo>
                  <a:pt x="0" y="7431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13"/>
          <p:cNvSpPr/>
          <p:nvPr/>
        </p:nvSpPr>
        <p:spPr>
          <a:xfrm flipH="1">
            <a:off x="-388824" y="6730315"/>
            <a:ext cx="5102042" cy="4713011"/>
          </a:xfrm>
          <a:custGeom>
            <a:rect b="b" l="l" r="r" t="t"/>
            <a:pathLst>
              <a:path extrusionOk="0" h="4713011" w="5102042">
                <a:moveTo>
                  <a:pt x="5102042" y="0"/>
                </a:moveTo>
                <a:lnTo>
                  <a:pt x="0" y="0"/>
                </a:lnTo>
                <a:lnTo>
                  <a:pt x="0" y="4713011"/>
                </a:lnTo>
                <a:lnTo>
                  <a:pt x="5102042" y="4713011"/>
                </a:lnTo>
                <a:lnTo>
                  <a:pt x="5102042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0c27782e8_5_10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Product Need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d0c27782e8_5_10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g2d0c27782e8_5_10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g2d0c27782e8_5_10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g2d0c27782e8_5_10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g2d0c27782e8_5_10"/>
          <p:cNvSpPr txBox="1"/>
          <p:nvPr/>
        </p:nvSpPr>
        <p:spPr>
          <a:xfrm>
            <a:off x="1760175" y="3256350"/>
            <a:ext cx="8688000" cy="6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Convenience: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needed to begin growing plants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Automates some of the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hardest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parts of gardening.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 and play functionality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Accessibility: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those with limited gardening experience to grow plants.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with cost efficiency in mind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2d0c27782e8_5_10"/>
          <p:cNvPicPr preferRelativeResize="0"/>
          <p:nvPr/>
        </p:nvPicPr>
        <p:blipFill rotWithShape="1">
          <a:blip r:embed="rId6">
            <a:alphaModFix/>
          </a:blip>
          <a:srcRect b="0" l="19150" r="10545" t="0"/>
          <a:stretch/>
        </p:blipFill>
        <p:spPr>
          <a:xfrm>
            <a:off x="11975175" y="3428997"/>
            <a:ext cx="3463498" cy="492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0c27782e8_2_0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Product Comparison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d0c27782e8_2_0"/>
          <p:cNvSpPr/>
          <p:nvPr/>
        </p:nvSpPr>
        <p:spPr>
          <a:xfrm rot="-5468746">
            <a:off x="152476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g2d0c27782e8_2_0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g2d0c27782e8_2_0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g2d0c27782e8_2_0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29" name="Google Shape;129;g2d0c27782e8_2_0"/>
          <p:cNvGraphicFramePr/>
          <p:nvPr/>
        </p:nvGraphicFramePr>
        <p:xfrm>
          <a:off x="898750" y="224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{D0C6E033-B288-4372-8815-131F196BBC33}</a:tableStyleId>
              </a:tblPr>
              <a:tblGrid>
                <a:gridCol w="2730500"/>
                <a:gridCol w="2390325"/>
                <a:gridCol w="2481050"/>
                <a:gridCol w="2730500"/>
                <a:gridCol w="2675975"/>
                <a:gridCol w="3374650"/>
              </a:tblGrid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Sensor Connectivity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 Moisture Monitor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 Nutrient Monitor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Automated Watering and Fertilizing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 Care </a:t>
                      </a: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Recommendations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LetPot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Bluetooth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Watering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Planta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Sensor (Camera)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</a:tr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Sinbeda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Bluetooth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</a:tr>
              <a:tr h="11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Our Design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WiFi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Recommended </a:t>
                      </a: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Fertilizing  and Watering 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A35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0c27782e8_5_46"/>
          <p:cNvSpPr/>
          <p:nvPr/>
        </p:nvSpPr>
        <p:spPr>
          <a:xfrm>
            <a:off x="15768220" y="489280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0" y="0"/>
                </a:moveTo>
                <a:lnTo>
                  <a:pt x="4015041" y="0"/>
                </a:lnTo>
                <a:lnTo>
                  <a:pt x="4015041" y="7367048"/>
                </a:lnTo>
                <a:lnTo>
                  <a:pt x="0" y="7367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g2d0c27782e8_5_46"/>
          <p:cNvSpPr/>
          <p:nvPr/>
        </p:nvSpPr>
        <p:spPr>
          <a:xfrm flipH="1" rot="5400000">
            <a:off x="-883324" y="-3529788"/>
            <a:ext cx="4015041" cy="7367048"/>
          </a:xfrm>
          <a:custGeom>
            <a:rect b="b" l="l" r="r" t="t"/>
            <a:pathLst>
              <a:path extrusionOk="0" h="7367048" w="4015041">
                <a:moveTo>
                  <a:pt x="4015041" y="0"/>
                </a:moveTo>
                <a:lnTo>
                  <a:pt x="0" y="0"/>
                </a:lnTo>
                <a:lnTo>
                  <a:pt x="0" y="7367047"/>
                </a:lnTo>
                <a:lnTo>
                  <a:pt x="4015041" y="7367047"/>
                </a:lnTo>
                <a:lnTo>
                  <a:pt x="401504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g2d0c27782e8_5_46"/>
          <p:cNvSpPr/>
          <p:nvPr/>
        </p:nvSpPr>
        <p:spPr>
          <a:xfrm>
            <a:off x="5335031" y="1353886"/>
            <a:ext cx="7617938" cy="1704514"/>
          </a:xfrm>
          <a:custGeom>
            <a:rect b="b" l="l" r="r" t="t"/>
            <a:pathLst>
              <a:path extrusionOk="0" h="1704514" w="7617938">
                <a:moveTo>
                  <a:pt x="0" y="0"/>
                </a:moveTo>
                <a:lnTo>
                  <a:pt x="7617938" y="0"/>
                </a:lnTo>
                <a:lnTo>
                  <a:pt x="7617938" y="1704514"/>
                </a:lnTo>
                <a:lnTo>
                  <a:pt x="0" y="1704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g2d0c27782e8_5_46"/>
          <p:cNvSpPr/>
          <p:nvPr/>
        </p:nvSpPr>
        <p:spPr>
          <a:xfrm>
            <a:off x="6073936" y="7856977"/>
            <a:ext cx="4185171" cy="5809375"/>
          </a:xfrm>
          <a:custGeom>
            <a:rect b="b" l="l" r="r" t="t"/>
            <a:pathLst>
              <a:path extrusionOk="0" h="5809375" w="4185171">
                <a:moveTo>
                  <a:pt x="0" y="0"/>
                </a:moveTo>
                <a:lnTo>
                  <a:pt x="4185171" y="0"/>
                </a:lnTo>
                <a:lnTo>
                  <a:pt x="4185171" y="5809376"/>
                </a:lnTo>
                <a:lnTo>
                  <a:pt x="0" y="5809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g2d0c27782e8_5_46"/>
          <p:cNvSpPr/>
          <p:nvPr/>
        </p:nvSpPr>
        <p:spPr>
          <a:xfrm rot="3736890">
            <a:off x="-427891" y="4228728"/>
            <a:ext cx="3104854" cy="4987718"/>
          </a:xfrm>
          <a:custGeom>
            <a:rect b="b" l="l" r="r" t="t"/>
            <a:pathLst>
              <a:path extrusionOk="0" h="4989090" w="3105708">
                <a:moveTo>
                  <a:pt x="0" y="0"/>
                </a:moveTo>
                <a:lnTo>
                  <a:pt x="3105708" y="0"/>
                </a:lnTo>
                <a:lnTo>
                  <a:pt x="3105708" y="4989089"/>
                </a:lnTo>
                <a:lnTo>
                  <a:pt x="0" y="4989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g2d0c27782e8_5_46"/>
          <p:cNvSpPr/>
          <p:nvPr/>
        </p:nvSpPr>
        <p:spPr>
          <a:xfrm rot="-7954317">
            <a:off x="14102338" y="1265700"/>
            <a:ext cx="1181175" cy="1208363"/>
          </a:xfrm>
          <a:custGeom>
            <a:rect b="b" l="l" r="r" t="t"/>
            <a:pathLst>
              <a:path extrusionOk="0" h="1206607" w="1179459">
                <a:moveTo>
                  <a:pt x="0" y="0"/>
                </a:moveTo>
                <a:lnTo>
                  <a:pt x="1179458" y="0"/>
                </a:lnTo>
                <a:lnTo>
                  <a:pt x="1179458" y="1206607"/>
                </a:lnTo>
                <a:lnTo>
                  <a:pt x="0" y="1206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g2d0c27782e8_5_46"/>
          <p:cNvSpPr/>
          <p:nvPr/>
        </p:nvSpPr>
        <p:spPr>
          <a:xfrm rot="-4378265">
            <a:off x="1490920" y="2919379"/>
            <a:ext cx="1035130" cy="1058956"/>
          </a:xfrm>
          <a:custGeom>
            <a:rect b="b" l="l" r="r" t="t"/>
            <a:pathLst>
              <a:path extrusionOk="0" h="1060239" w="1036384">
                <a:moveTo>
                  <a:pt x="0" y="0"/>
                </a:moveTo>
                <a:lnTo>
                  <a:pt x="1036384" y="0"/>
                </a:lnTo>
                <a:lnTo>
                  <a:pt x="1036384" y="1060239"/>
                </a:lnTo>
                <a:lnTo>
                  <a:pt x="0" y="1060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g2d0c27782e8_5_46"/>
          <p:cNvSpPr/>
          <p:nvPr/>
        </p:nvSpPr>
        <p:spPr>
          <a:xfrm rot="-2420236">
            <a:off x="16956873" y="-671695"/>
            <a:ext cx="5320140" cy="8232326"/>
          </a:xfrm>
          <a:custGeom>
            <a:rect b="b" l="l" r="r" t="t"/>
            <a:pathLst>
              <a:path extrusionOk="0" h="8229600" w="5318379">
                <a:moveTo>
                  <a:pt x="0" y="0"/>
                </a:moveTo>
                <a:lnTo>
                  <a:pt x="5318379" y="0"/>
                </a:lnTo>
                <a:lnTo>
                  <a:pt x="5318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g2d0c27782e8_5_46"/>
          <p:cNvSpPr txBox="1"/>
          <p:nvPr/>
        </p:nvSpPr>
        <p:spPr>
          <a:xfrm>
            <a:off x="4206301" y="3818113"/>
            <a:ext cx="9875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9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Hardware</a:t>
            </a:r>
            <a:endParaRPr sz="9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90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Implementation</a:t>
            </a:r>
            <a:endParaRPr sz="9000">
              <a:solidFill>
                <a:srgbClr val="67A35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43" name="Google Shape;143;g2d0c27782e8_5_46"/>
          <p:cNvSpPr/>
          <p:nvPr/>
        </p:nvSpPr>
        <p:spPr>
          <a:xfrm rot="-180767">
            <a:off x="13084007" y="7396073"/>
            <a:ext cx="1996650" cy="5038865"/>
          </a:xfrm>
          <a:custGeom>
            <a:rect b="b" l="l" r="r" t="t"/>
            <a:pathLst>
              <a:path extrusionOk="0" h="5044512" w="1998888">
                <a:moveTo>
                  <a:pt x="1998888" y="5044512"/>
                </a:moveTo>
                <a:lnTo>
                  <a:pt x="0" y="5044512"/>
                </a:lnTo>
                <a:lnTo>
                  <a:pt x="0" y="0"/>
                </a:lnTo>
                <a:lnTo>
                  <a:pt x="1998888" y="0"/>
                </a:lnTo>
                <a:lnTo>
                  <a:pt x="1998888" y="5044512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g2d0c27782e8_5_46"/>
          <p:cNvSpPr/>
          <p:nvPr/>
        </p:nvSpPr>
        <p:spPr>
          <a:xfrm rot="3548076">
            <a:off x="1653504" y="7091465"/>
            <a:ext cx="3596634" cy="4827697"/>
          </a:xfrm>
          <a:custGeom>
            <a:rect b="b" l="l" r="r" t="t"/>
            <a:pathLst>
              <a:path extrusionOk="0" h="4832623" w="3600304">
                <a:moveTo>
                  <a:pt x="0" y="0"/>
                </a:moveTo>
                <a:lnTo>
                  <a:pt x="3600304" y="0"/>
                </a:lnTo>
                <a:lnTo>
                  <a:pt x="3600304" y="4832623"/>
                </a:lnTo>
                <a:lnTo>
                  <a:pt x="0" y="4832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f3cedc182_0_61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6f3cedc182_0_61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g26f3cedc182_0_61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g26f3cedc182_0_61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g26f3cedc182_0_61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g26f3cedc182_0_61"/>
          <p:cNvSpPr txBox="1"/>
          <p:nvPr/>
        </p:nvSpPr>
        <p:spPr>
          <a:xfrm>
            <a:off x="1540850" y="2778275"/>
            <a:ext cx="8790000" cy="6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Full Hardware Setup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Microcontroller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Sensors + Actuators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Water + Fertilizer Reservoirs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Water Resistant Enclosure (IP55)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Plant Pot Compatibility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Clip to Side of Pot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Wall Powered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Meet all datasheet requirements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●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Low Power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Mahee"/>
              <a:buChar char="○"/>
            </a:pPr>
            <a:r>
              <a:rPr lang="en-US" sz="35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Increased sustainability</a:t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ADADA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ADAD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155" name="Google Shape;155;g26f3cedc182_0_61"/>
          <p:cNvPicPr preferRelativeResize="0"/>
          <p:nvPr/>
        </p:nvPicPr>
        <p:blipFill rotWithShape="1">
          <a:blip r:embed="rId6">
            <a:alphaModFix/>
          </a:blip>
          <a:srcRect b="6402" l="0" r="0" t="0"/>
          <a:stretch/>
        </p:blipFill>
        <p:spPr>
          <a:xfrm>
            <a:off x="10661150" y="3135040"/>
            <a:ext cx="4861699" cy="573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f3cedc182_0_96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Constraints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6f3cedc182_0_96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g26f3cedc182_0_96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g26f3cedc182_0_96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g26f3cedc182_0_96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g26f3cedc182_0_96"/>
          <p:cNvSpPr txBox="1"/>
          <p:nvPr/>
        </p:nvSpPr>
        <p:spPr>
          <a:xfrm>
            <a:off x="1028700" y="2979400"/>
            <a:ext cx="13640100" cy="4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Size: 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1+ gallon(s) water reservoir for multiple days of watering.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12+ Inch Pot Diameter Compatibility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Power: 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The device should be able to run without a charge for at least a month.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Max load shall not exceed 3 Watts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Max idle load shall not exceed 0.5 Watts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Cost: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The total material cost of the device should not exceed $300.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f3cedc182_0_141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Microcontroller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6f3cedc182_0_141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g26f3cedc182_0_141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g26f3cedc182_0_141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g26f3cedc182_0_141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g26f3cedc182_0_141"/>
          <p:cNvSpPr txBox="1"/>
          <p:nvPr/>
        </p:nvSpPr>
        <p:spPr>
          <a:xfrm>
            <a:off x="1801450" y="2786200"/>
            <a:ext cx="89715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Pi Pico W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Small Size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Low Cost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Low Power / Heat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Wireless Communication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Good Library Support / Popular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Drawbacks and Limitations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No native Modbus support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Limited built in power options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Other Considered Controllers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Pi 4 / Zero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Arduino MKR1010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No single option offered every desired feature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176" name="Google Shape;176;g26f3cedc182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6450" y="4166450"/>
            <a:ext cx="7423673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f3cedc182_0_152"/>
          <p:cNvSpPr txBox="1"/>
          <p:nvPr/>
        </p:nvSpPr>
        <p:spPr>
          <a:xfrm>
            <a:off x="1028700" y="1085852"/>
            <a:ext cx="16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67A358"/>
                </a:solidFill>
                <a:latin typeface="Yeseva One"/>
                <a:ea typeface="Yeseva One"/>
                <a:cs typeface="Yeseva One"/>
                <a:sym typeface="Yeseva One"/>
              </a:rPr>
              <a:t>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6f3cedc182_0_152"/>
          <p:cNvSpPr/>
          <p:nvPr/>
        </p:nvSpPr>
        <p:spPr>
          <a:xfrm>
            <a:off x="340249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0" y="0"/>
                </a:moveTo>
                <a:lnTo>
                  <a:pt x="3463501" y="0"/>
                </a:lnTo>
                <a:lnTo>
                  <a:pt x="3463501" y="3463501"/>
                </a:lnTo>
                <a:lnTo>
                  <a:pt x="0" y="3463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g26f3cedc182_0_152"/>
          <p:cNvSpPr/>
          <p:nvPr/>
        </p:nvSpPr>
        <p:spPr>
          <a:xfrm flipH="1">
            <a:off x="14484250" y="285750"/>
            <a:ext cx="3463501" cy="3463501"/>
          </a:xfrm>
          <a:custGeom>
            <a:rect b="b" l="l" r="r" t="t"/>
            <a:pathLst>
              <a:path extrusionOk="0" h="3463501" w="3463501">
                <a:moveTo>
                  <a:pt x="3463501" y="0"/>
                </a:moveTo>
                <a:lnTo>
                  <a:pt x="0" y="0"/>
                </a:lnTo>
                <a:lnTo>
                  <a:pt x="0" y="3463501"/>
                </a:lnTo>
                <a:lnTo>
                  <a:pt x="3463501" y="3463501"/>
                </a:lnTo>
                <a:lnTo>
                  <a:pt x="34635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g26f3cedc182_0_152"/>
          <p:cNvSpPr/>
          <p:nvPr/>
        </p:nvSpPr>
        <p:spPr>
          <a:xfrm rot="2700000">
            <a:off x="-975055" y="8403651"/>
            <a:ext cx="3202287" cy="4649418"/>
          </a:xfrm>
          <a:custGeom>
            <a:rect b="b" l="l" r="r" t="t"/>
            <a:pathLst>
              <a:path extrusionOk="0" h="4646834" w="3200507">
                <a:moveTo>
                  <a:pt x="0" y="0"/>
                </a:moveTo>
                <a:lnTo>
                  <a:pt x="3200507" y="0"/>
                </a:lnTo>
                <a:lnTo>
                  <a:pt x="3200507" y="4646834"/>
                </a:lnTo>
                <a:lnTo>
                  <a:pt x="0" y="4646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g26f3cedc182_0_152"/>
          <p:cNvSpPr txBox="1"/>
          <p:nvPr/>
        </p:nvSpPr>
        <p:spPr>
          <a:xfrm>
            <a:off x="1833650" y="3426813"/>
            <a:ext cx="89715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Moisture and Temperature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Simple test bed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Easy to use and provides useful data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I2C communication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●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NPK Sensor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Nitrogen Phosphorus Potassium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More challenging to utilize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RS485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Mahee"/>
              <a:buChar char="○"/>
            </a:pPr>
            <a:r>
              <a:rPr lang="en-US" sz="3000">
                <a:solidFill>
                  <a:schemeClr val="dk1"/>
                </a:solidFill>
                <a:latin typeface="Mukta Mahee"/>
                <a:ea typeface="Mukta Mahee"/>
                <a:cs typeface="Mukta Mahee"/>
                <a:sym typeface="Mukta Mahee"/>
              </a:rPr>
              <a:t>Limited options available</a:t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186" name="Google Shape;186;g26f3cedc182_0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5075" y="2344238"/>
            <a:ext cx="4861701" cy="36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6f3cedc182_0_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5075" y="6097055"/>
            <a:ext cx="4861699" cy="3980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6f3cedc182_0_152"/>
          <p:cNvSpPr/>
          <p:nvPr/>
        </p:nvSpPr>
        <p:spPr>
          <a:xfrm rot="-5468746">
            <a:off x="15134250" y="7372217"/>
            <a:ext cx="2663200" cy="4809391"/>
          </a:xfrm>
          <a:custGeom>
            <a:rect b="b" l="l" r="r" t="t"/>
            <a:pathLst>
              <a:path extrusionOk="0" h="4808429" w="2662668">
                <a:moveTo>
                  <a:pt x="0" y="0"/>
                </a:moveTo>
                <a:lnTo>
                  <a:pt x="2662668" y="0"/>
                </a:lnTo>
                <a:lnTo>
                  <a:pt x="2662668" y="4808430"/>
                </a:lnTo>
                <a:lnTo>
                  <a:pt x="0" y="480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